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3.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4.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5.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3685" r:id="rId2"/>
    <p:sldMasterId id="2147483689" r:id="rId3"/>
    <p:sldMasterId id="2147483693" r:id="rId4"/>
    <p:sldMasterId id="2147483697" r:id="rId5"/>
    <p:sldMasterId id="2147483701" r:id="rId6"/>
  </p:sldMasterIdLst>
  <p:notesMasterIdLst>
    <p:notesMasterId r:id="rId47"/>
  </p:notesMasterIdLst>
  <p:handoutMasterIdLst>
    <p:handoutMasterId r:id="rId48"/>
  </p:handoutMasterIdLst>
  <p:sldIdLst>
    <p:sldId id="318" r:id="rId7"/>
    <p:sldId id="298" r:id="rId8"/>
    <p:sldId id="2147375103" r:id="rId9"/>
    <p:sldId id="2147375124" r:id="rId10"/>
    <p:sldId id="444" r:id="rId11"/>
    <p:sldId id="2147375104" r:id="rId12"/>
    <p:sldId id="260" r:id="rId13"/>
    <p:sldId id="451" r:id="rId14"/>
    <p:sldId id="452" r:id="rId15"/>
    <p:sldId id="2147375102" r:id="rId16"/>
    <p:sldId id="568" r:id="rId17"/>
    <p:sldId id="2147375121" r:id="rId18"/>
    <p:sldId id="2147375111" r:id="rId19"/>
    <p:sldId id="2147375122" r:id="rId20"/>
    <p:sldId id="2147375123" r:id="rId21"/>
    <p:sldId id="2147375112" r:id="rId22"/>
    <p:sldId id="2147375117" r:id="rId23"/>
    <p:sldId id="2147375108" r:id="rId24"/>
    <p:sldId id="423" r:id="rId25"/>
    <p:sldId id="2147375113" r:id="rId26"/>
    <p:sldId id="2147375116" r:id="rId27"/>
    <p:sldId id="2147375110" r:id="rId28"/>
    <p:sldId id="2147375119" r:id="rId29"/>
    <p:sldId id="2147375118" r:id="rId30"/>
    <p:sldId id="2147375109" r:id="rId31"/>
    <p:sldId id="2147375114" r:id="rId32"/>
    <p:sldId id="2147375120" r:id="rId33"/>
    <p:sldId id="308" r:id="rId34"/>
    <p:sldId id="307" r:id="rId35"/>
    <p:sldId id="263" r:id="rId36"/>
    <p:sldId id="2147375097" r:id="rId37"/>
    <p:sldId id="442" r:id="rId38"/>
    <p:sldId id="2147375085" r:id="rId39"/>
    <p:sldId id="292" r:id="rId40"/>
    <p:sldId id="2147375125" r:id="rId41"/>
    <p:sldId id="2147375115" r:id="rId42"/>
    <p:sldId id="422" r:id="rId43"/>
    <p:sldId id="2147375082" r:id="rId44"/>
    <p:sldId id="439" r:id="rId45"/>
    <p:sldId id="450" r:id="rId46"/>
  </p:sldIdLst>
  <p:sldSz cx="12192000" cy="6858000"/>
  <p:notesSz cx="9926638" cy="6669088"/>
  <p:defaultTextStyle>
    <a:defPPr>
      <a:defRPr lang="en-GB"/>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EE22F27-C254-A4EB-7294-5B0DF41EC8BC}" name="O'MARA, Catherine (MOORFIELDS EYE HOSPITAL NHS FOUNDATION TRUST)" initials="OC(EHNFT" userId="S::catherine.omara1@nhs.net::4bd0d17f-e20b-421a-815a-db8f7d2f3ab2" providerId="AD"/>
  <p188:author id="{A8D9307A-6E48-DC58-40E6-4B458D20D895}" name="HARRISON, Gordon (MOORFIELDS EYE HOSPITAL NHS FOUNDATION TRUST)" initials="GH" userId="S::gordon.harrison3@nhs.net::5bf2e401-4a0f-4a10-a365-8bc3e90b43dc" providerId="AD"/>
  <p188:author id="{9A65AF7B-682E-37F5-8F84-031080545233}" name="OWEN, Naomi (MOORFIELDS EYE HOSPITAL NHS FOUNDATION TRUST)" initials="ON(EHNFT" userId="S::naomi.owen2@nhs.net::6134763e-9c31-48fd-b17c-2dfeaab38950" providerId="AD"/>
  <p188:author id="{A2556382-1A6E-316E-D338-FE467925FB53}" name="Catherine O'Mara" initials="CO" userId="tem+2aK9ONKHOMJulsI01NXoBxmXCuG2xvZBtIKpz1E=" providerId="None"/>
  <p188:author id="{09DA02C4-2870-4C45-9926-CFE350C5C74F}" name="FEASBY, Clare (MOORFIELDS EYE HOSPITAL NHS FOUNDATION TRUST)" initials="CF" userId="S::clare.feasby@nhs.net::2de4dc64-a4b6-4324-b4c9-85be1c8a40d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2141" autoAdjust="0"/>
  </p:normalViewPr>
  <p:slideViewPr>
    <p:cSldViewPr snapToGrid="0">
      <p:cViewPr varScale="1">
        <p:scale>
          <a:sx n="59" d="100"/>
          <a:sy n="59" d="100"/>
        </p:scale>
        <p:origin x="1589" y="67"/>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microsoft.com/office/2018/10/relationships/authors" Target="authors.xml"/><Relationship Id="rId5" Type="http://schemas.openxmlformats.org/officeDocument/2006/relationships/slideMaster" Target="slideMasters/slideMaster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handoutMaster" Target="handoutMasters/handoutMaster1.xml"/><Relationship Id="rId8" Type="http://schemas.openxmlformats.org/officeDocument/2006/relationships/slide" Target="slides/slide2.xml"/><Relationship Id="rId51"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GB"/>
              <a:t>TREND DATA - DISCRIMINATION (DISABILITY) </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lineChart>
        <c:grouping val="standard"/>
        <c:varyColors val="0"/>
        <c:ser>
          <c:idx val="0"/>
          <c:order val="0"/>
          <c:tx>
            <c:strRef>
              <c:f>DISABILITY!$F$7</c:f>
              <c:strCache>
                <c:ptCount val="1"/>
                <c:pt idx="0">
                  <c:v>Your Org</c:v>
                </c:pt>
              </c:strCache>
            </c:strRef>
          </c:tx>
          <c:spPr>
            <a:ln w="31750" cap="rnd">
              <a:solidFill>
                <a:schemeClr val="accent1"/>
              </a:solidFill>
              <a:round/>
            </a:ln>
            <a:effectLst/>
          </c:spPr>
          <c:marker>
            <c:symbol val="circle"/>
            <c:size val="17"/>
            <c:spPr>
              <a:solidFill>
                <a:schemeClr val="accent1"/>
              </a:solidFill>
              <a:ln>
                <a:noFill/>
              </a:ln>
              <a:effectLst/>
            </c:spPr>
          </c:marker>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DISABILITY!$E$8:$E$12</c:f>
              <c:numCache>
                <c:formatCode>General</c:formatCode>
                <c:ptCount val="5"/>
                <c:pt idx="0">
                  <c:v>2020</c:v>
                </c:pt>
                <c:pt idx="1">
                  <c:v>2021</c:v>
                </c:pt>
                <c:pt idx="2">
                  <c:v>2022</c:v>
                </c:pt>
                <c:pt idx="3">
                  <c:v>2023</c:v>
                </c:pt>
                <c:pt idx="4">
                  <c:v>2024</c:v>
                </c:pt>
              </c:numCache>
            </c:numRef>
          </c:cat>
          <c:val>
            <c:numRef>
              <c:f>DISABILITY!$F$8:$F$12</c:f>
              <c:numCache>
                <c:formatCode>General</c:formatCode>
                <c:ptCount val="5"/>
                <c:pt idx="0">
                  <c:v>4.37</c:v>
                </c:pt>
                <c:pt idx="1">
                  <c:v>7.03</c:v>
                </c:pt>
                <c:pt idx="2">
                  <c:v>5.69</c:v>
                </c:pt>
                <c:pt idx="3">
                  <c:v>9.2899999999999991</c:v>
                </c:pt>
                <c:pt idx="4">
                  <c:v>8.4600000000000009</c:v>
                </c:pt>
              </c:numCache>
            </c:numRef>
          </c:val>
          <c:smooth val="0"/>
          <c:extLst>
            <c:ext xmlns:c16="http://schemas.microsoft.com/office/drawing/2014/chart" uri="{C3380CC4-5D6E-409C-BE32-E72D297353CC}">
              <c16:uniqueId val="{00000000-1270-489C-9C3F-2CFA353E981A}"/>
            </c:ext>
          </c:extLst>
        </c:ser>
        <c:ser>
          <c:idx val="1"/>
          <c:order val="1"/>
          <c:tx>
            <c:strRef>
              <c:f>DISABILITY!$G$7</c:f>
              <c:strCache>
                <c:ptCount val="1"/>
                <c:pt idx="0">
                  <c:v>National Avg</c:v>
                </c:pt>
              </c:strCache>
            </c:strRef>
          </c:tx>
          <c:spPr>
            <a:ln w="31750" cap="rnd">
              <a:solidFill>
                <a:schemeClr val="accent2"/>
              </a:solidFill>
              <a:round/>
            </a:ln>
            <a:effectLst/>
          </c:spPr>
          <c:marker>
            <c:symbol val="circle"/>
            <c:size val="17"/>
            <c:spPr>
              <a:solidFill>
                <a:schemeClr val="accent2"/>
              </a:solidFill>
              <a:ln>
                <a:noFill/>
              </a:ln>
              <a:effectLst/>
            </c:spPr>
          </c:marker>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DISABILITY!$E$8:$E$12</c:f>
              <c:numCache>
                <c:formatCode>General</c:formatCode>
                <c:ptCount val="5"/>
                <c:pt idx="0">
                  <c:v>2020</c:v>
                </c:pt>
                <c:pt idx="1">
                  <c:v>2021</c:v>
                </c:pt>
                <c:pt idx="2">
                  <c:v>2022</c:v>
                </c:pt>
                <c:pt idx="3">
                  <c:v>2023</c:v>
                </c:pt>
                <c:pt idx="4">
                  <c:v>2024</c:v>
                </c:pt>
              </c:numCache>
            </c:numRef>
          </c:cat>
          <c:val>
            <c:numRef>
              <c:f>DISABILITY!$G$8:$G$12</c:f>
              <c:numCache>
                <c:formatCode>General</c:formatCode>
                <c:ptCount val="5"/>
                <c:pt idx="0">
                  <c:v>7.43</c:v>
                </c:pt>
                <c:pt idx="1">
                  <c:v>10.32</c:v>
                </c:pt>
                <c:pt idx="2">
                  <c:v>8.76</c:v>
                </c:pt>
                <c:pt idx="3">
                  <c:v>10.56</c:v>
                </c:pt>
                <c:pt idx="4">
                  <c:v>10.27</c:v>
                </c:pt>
              </c:numCache>
            </c:numRef>
          </c:val>
          <c:smooth val="0"/>
          <c:extLst>
            <c:ext xmlns:c16="http://schemas.microsoft.com/office/drawing/2014/chart" uri="{C3380CC4-5D6E-409C-BE32-E72D297353CC}">
              <c16:uniqueId val="{00000001-1270-489C-9C3F-2CFA353E981A}"/>
            </c:ext>
          </c:extLst>
        </c:ser>
        <c:dLbls>
          <c:dLblPos val="ctr"/>
          <c:showLegendKey val="0"/>
          <c:showVal val="1"/>
          <c:showCatName val="0"/>
          <c:showSerName val="0"/>
          <c:showPercent val="0"/>
          <c:showBubbleSize val="0"/>
        </c:dLbls>
        <c:marker val="1"/>
        <c:smooth val="0"/>
        <c:axId val="508660975"/>
        <c:axId val="508663375"/>
      </c:lineChart>
      <c:catAx>
        <c:axId val="508660975"/>
        <c:scaling>
          <c:orientation val="minMax"/>
        </c:scaling>
        <c:delete val="0"/>
        <c:axPos val="b"/>
        <c:title>
          <c:tx>
            <c:rich>
              <a:bodyPr rot="0" spcFirstLastPara="1" vertOverflow="ellipsis" vert="horz" wrap="square" anchor="ctr" anchorCtr="1"/>
              <a:lstStyle/>
              <a:p>
                <a:pPr>
                  <a:defRPr sz="900" b="1" i="0" u="none" strike="noStrike" kern="1200" baseline="0">
                    <a:solidFill>
                      <a:schemeClr val="dk1">
                        <a:lumMod val="75000"/>
                        <a:lumOff val="25000"/>
                      </a:schemeClr>
                    </a:solidFill>
                    <a:latin typeface="+mn-lt"/>
                    <a:ea typeface="+mn-ea"/>
                    <a:cs typeface="+mn-cs"/>
                  </a:defRPr>
                </a:pPr>
                <a:r>
                  <a:rPr lang="en-GB"/>
                  <a:t>YEAR</a:t>
                </a:r>
              </a:p>
            </c:rich>
          </c:tx>
          <c:overlay val="0"/>
          <c:spPr>
            <a:noFill/>
            <a:ln>
              <a:noFill/>
            </a:ln>
            <a:effectLst/>
          </c:spPr>
          <c:txPr>
            <a:bodyPr rot="0" spcFirstLastPara="1" vertOverflow="ellipsis" vert="horz" wrap="square" anchor="ctr" anchorCtr="1"/>
            <a:lstStyle/>
            <a:p>
              <a:pPr>
                <a:defRPr sz="900" b="1" i="0" u="none" strike="noStrike" kern="1200" baseline="0">
                  <a:solidFill>
                    <a:schemeClr val="dk1">
                      <a:lumMod val="75000"/>
                      <a:lumOff val="25000"/>
                    </a:schemeClr>
                  </a:solidFill>
                  <a:latin typeface="+mn-lt"/>
                  <a:ea typeface="+mn-ea"/>
                  <a:cs typeface="+mn-cs"/>
                </a:defRPr>
              </a:pPr>
              <a:endParaRPr lang="en-US"/>
            </a:p>
          </c:txPr>
        </c:title>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en-US"/>
          </a:p>
        </c:txPr>
        <c:crossAx val="508663375"/>
        <c:crosses val="autoZero"/>
        <c:auto val="1"/>
        <c:lblAlgn val="ctr"/>
        <c:lblOffset val="100"/>
        <c:noMultiLvlLbl val="0"/>
      </c:catAx>
      <c:valAx>
        <c:axId val="508663375"/>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title>
          <c:tx>
            <c:rich>
              <a:bodyPr rot="-5400000" spcFirstLastPara="1" vertOverflow="ellipsis" vert="horz" wrap="square" anchor="ctr" anchorCtr="1"/>
              <a:lstStyle/>
              <a:p>
                <a:pPr>
                  <a:defRPr sz="900" b="1" i="0" u="none" strike="noStrike" kern="1200" baseline="0">
                    <a:solidFill>
                      <a:schemeClr val="dk1">
                        <a:lumMod val="75000"/>
                        <a:lumOff val="25000"/>
                      </a:schemeClr>
                    </a:solidFill>
                    <a:latin typeface="+mn-lt"/>
                    <a:ea typeface="+mn-ea"/>
                    <a:cs typeface="+mn-cs"/>
                  </a:defRPr>
                </a:pPr>
                <a:r>
                  <a:rPr lang="en-GB"/>
                  <a:t>PERCENTAGES</a:t>
                </a:r>
              </a:p>
            </c:rich>
          </c:tx>
          <c:overlay val="0"/>
          <c:spPr>
            <a:noFill/>
            <a:ln>
              <a:noFill/>
            </a:ln>
            <a:effectLst/>
          </c:spPr>
          <c:txPr>
            <a:bodyPr rot="-5400000" spcFirstLastPara="1" vertOverflow="ellipsis" vert="horz" wrap="square" anchor="ctr" anchorCtr="1"/>
            <a:lstStyle/>
            <a:p>
              <a:pPr>
                <a:defRPr sz="900" b="1" i="0" u="none" strike="noStrike" kern="1200" baseline="0">
                  <a:solidFill>
                    <a:schemeClr val="dk1">
                      <a:lumMod val="75000"/>
                      <a:lumOff val="25000"/>
                    </a:schemeClr>
                  </a:solidFill>
                  <a:latin typeface="+mn-lt"/>
                  <a:ea typeface="+mn-ea"/>
                  <a:cs typeface="+mn-cs"/>
                </a:defRPr>
              </a:pPr>
              <a:endParaRPr lang="en-US"/>
            </a:p>
          </c:txPr>
        </c:title>
        <c:numFmt formatCode="General" sourceLinked="1"/>
        <c:majorTickMark val="none"/>
        <c:minorTickMark val="none"/>
        <c:tickLblPos val="nextTo"/>
        <c:crossAx val="508660975"/>
        <c:crosses val="autoZero"/>
        <c:crossBetween val="between"/>
      </c:valAx>
      <c:spPr>
        <a:noFill/>
        <a:ln>
          <a:noFill/>
        </a:ln>
        <a:effectLst/>
      </c:spPr>
    </c:plotArea>
    <c:legend>
      <c:legendPos val="b"/>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styleClr val="auto"/>
    </cs:fillRef>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17"/>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8366686-F62A-4ECB-B6BC-A9CC1DF4B082}"/>
              </a:ext>
            </a:extLst>
          </p:cNvPr>
          <p:cNvSpPr>
            <a:spLocks noGrp="1"/>
          </p:cNvSpPr>
          <p:nvPr>
            <p:ph type="hdr" sz="quarter"/>
          </p:nvPr>
        </p:nvSpPr>
        <p:spPr>
          <a:xfrm>
            <a:off x="0" y="1"/>
            <a:ext cx="4301543" cy="334613"/>
          </a:xfrm>
          <a:prstGeom prst="rect">
            <a:avLst/>
          </a:prstGeom>
        </p:spPr>
        <p:txBody>
          <a:bodyPr vert="horz" wrap="square" lIns="91440" tIns="45720" rIns="91440" bIns="45720" numCol="1" anchor="t" anchorCtr="0" compatLnSpc="1">
            <a:prstTxWarp prst="textNoShape">
              <a:avLst/>
            </a:prstTxWarp>
          </a:bodyPr>
          <a:lstStyle>
            <a:lvl1pPr eaLnBrk="1" hangingPunct="1">
              <a:defRPr sz="1200">
                <a:latin typeface="Calibri" pitchFamily="34" charset="0"/>
              </a:defRPr>
            </a:lvl1pPr>
          </a:lstStyle>
          <a:p>
            <a:endParaRPr lang="en-GB" altLang="en-US"/>
          </a:p>
        </p:txBody>
      </p:sp>
      <p:sp>
        <p:nvSpPr>
          <p:cNvPr id="3" name="Date Placeholder 2">
            <a:extLst>
              <a:ext uri="{FF2B5EF4-FFF2-40B4-BE49-F238E27FC236}">
                <a16:creationId xmlns:a16="http://schemas.microsoft.com/office/drawing/2014/main" id="{D29AE105-16A2-4913-A935-4EBDA174D4BC}"/>
              </a:ext>
            </a:extLst>
          </p:cNvPr>
          <p:cNvSpPr>
            <a:spLocks noGrp="1"/>
          </p:cNvSpPr>
          <p:nvPr>
            <p:ph type="dt" sz="quarter" idx="1"/>
          </p:nvPr>
        </p:nvSpPr>
        <p:spPr>
          <a:xfrm>
            <a:off x="5622798" y="1"/>
            <a:ext cx="4301543" cy="334613"/>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pitchFamily="34" charset="0"/>
              </a:defRPr>
            </a:lvl1pPr>
          </a:lstStyle>
          <a:p>
            <a:fld id="{F32B6D77-8940-46A3-9D8D-260F2EF3EC54}" type="datetimeFigureOut">
              <a:rPr lang="en-GB" altLang="en-US"/>
              <a:pPr/>
              <a:t>15/10/2025</a:t>
            </a:fld>
            <a:endParaRPr lang="en-GB" altLang="en-US"/>
          </a:p>
        </p:txBody>
      </p:sp>
      <p:sp>
        <p:nvSpPr>
          <p:cNvPr id="4" name="Footer Placeholder 3">
            <a:extLst>
              <a:ext uri="{FF2B5EF4-FFF2-40B4-BE49-F238E27FC236}">
                <a16:creationId xmlns:a16="http://schemas.microsoft.com/office/drawing/2014/main" id="{1B18E588-5E7C-4206-B220-9B004E0307C7}"/>
              </a:ext>
            </a:extLst>
          </p:cNvPr>
          <p:cNvSpPr>
            <a:spLocks noGrp="1"/>
          </p:cNvSpPr>
          <p:nvPr>
            <p:ph type="ftr" sz="quarter" idx="2"/>
          </p:nvPr>
        </p:nvSpPr>
        <p:spPr>
          <a:xfrm>
            <a:off x="0" y="6334478"/>
            <a:ext cx="4301543" cy="334612"/>
          </a:xfrm>
          <a:prstGeom prst="rect">
            <a:avLst/>
          </a:prstGeom>
        </p:spPr>
        <p:txBody>
          <a:bodyPr vert="horz" wrap="square" lIns="91440" tIns="45720" rIns="91440" bIns="45720" numCol="1" anchor="b" anchorCtr="0" compatLnSpc="1">
            <a:prstTxWarp prst="textNoShape">
              <a:avLst/>
            </a:prstTxWarp>
          </a:bodyPr>
          <a:lstStyle>
            <a:lvl1pPr eaLnBrk="1" hangingPunct="1">
              <a:defRPr sz="1200">
                <a:latin typeface="Calibri" pitchFamily="34" charset="0"/>
              </a:defRPr>
            </a:lvl1pPr>
          </a:lstStyle>
          <a:p>
            <a:endParaRPr lang="en-GB" altLang="en-US"/>
          </a:p>
        </p:txBody>
      </p:sp>
      <p:sp>
        <p:nvSpPr>
          <p:cNvPr id="5" name="Slide Number Placeholder 4">
            <a:extLst>
              <a:ext uri="{FF2B5EF4-FFF2-40B4-BE49-F238E27FC236}">
                <a16:creationId xmlns:a16="http://schemas.microsoft.com/office/drawing/2014/main" id="{5E19092C-7AD3-492A-89E3-2BDF98541A41}"/>
              </a:ext>
            </a:extLst>
          </p:cNvPr>
          <p:cNvSpPr>
            <a:spLocks noGrp="1"/>
          </p:cNvSpPr>
          <p:nvPr>
            <p:ph type="sldNum" sz="quarter" idx="3"/>
          </p:nvPr>
        </p:nvSpPr>
        <p:spPr>
          <a:xfrm>
            <a:off x="5622798" y="6334478"/>
            <a:ext cx="4301543" cy="334612"/>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itchFamily="34" charset="0"/>
              </a:defRPr>
            </a:lvl1pPr>
          </a:lstStyle>
          <a:p>
            <a:fld id="{D45CFD1B-9AE5-4938-AF40-41D11C16B48F}" type="slidenum">
              <a:rPr lang="en-GB" altLang="en-US"/>
              <a:pPr/>
              <a:t>‹#›</a:t>
            </a:fld>
            <a:endParaRPr lang="en-GB" altLang="en-US"/>
          </a:p>
        </p:txBody>
      </p:sp>
    </p:spTree>
    <p:extLst>
      <p:ext uri="{BB962C8B-B14F-4D97-AF65-F5344CB8AC3E}">
        <p14:creationId xmlns:p14="http://schemas.microsoft.com/office/powerpoint/2010/main" val="32862798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301543" cy="333454"/>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5622798" y="0"/>
            <a:ext cx="4301543" cy="333454"/>
          </a:xfrm>
          <a:prstGeom prst="rect">
            <a:avLst/>
          </a:prstGeom>
        </p:spPr>
        <p:txBody>
          <a:bodyPr vert="horz" lIns="91440" tIns="45720" rIns="91440" bIns="45720" rtlCol="0"/>
          <a:lstStyle>
            <a:lvl1pPr algn="r">
              <a:defRPr sz="1200"/>
            </a:lvl1pPr>
          </a:lstStyle>
          <a:p>
            <a:fld id="{198EB15F-CFE1-41A7-ACBE-1F6D26931B3F}" type="datetimeFigureOut">
              <a:rPr lang="en-GB" smtClean="0"/>
              <a:t>15/10/2025</a:t>
            </a:fld>
            <a:endParaRPr lang="en-GB"/>
          </a:p>
        </p:txBody>
      </p:sp>
      <p:sp>
        <p:nvSpPr>
          <p:cNvPr id="4" name="Slide Image Placeholder 3"/>
          <p:cNvSpPr>
            <a:spLocks noGrp="1" noRot="1" noChangeAspect="1"/>
          </p:cNvSpPr>
          <p:nvPr>
            <p:ph type="sldImg" idx="2"/>
          </p:nvPr>
        </p:nvSpPr>
        <p:spPr>
          <a:xfrm>
            <a:off x="2740025" y="500063"/>
            <a:ext cx="4446588" cy="25019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992664" y="3167817"/>
            <a:ext cx="7941310" cy="300109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6334476"/>
            <a:ext cx="4301543" cy="333454"/>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5622798" y="6334476"/>
            <a:ext cx="4301543" cy="333454"/>
          </a:xfrm>
          <a:prstGeom prst="rect">
            <a:avLst/>
          </a:prstGeom>
        </p:spPr>
        <p:txBody>
          <a:bodyPr vert="horz" lIns="91440" tIns="45720" rIns="91440" bIns="45720" rtlCol="0" anchor="b"/>
          <a:lstStyle>
            <a:lvl1pPr algn="r">
              <a:defRPr sz="1200"/>
            </a:lvl1pPr>
          </a:lstStyle>
          <a:p>
            <a:fld id="{51BC9C47-486B-4C1D-A6C6-7C75D159D1AD}" type="slidenum">
              <a:rPr lang="en-GB" smtClean="0"/>
              <a:t>‹#›</a:t>
            </a:fld>
            <a:endParaRPr lang="en-GB"/>
          </a:p>
        </p:txBody>
      </p:sp>
    </p:spTree>
    <p:extLst>
      <p:ext uri="{BB962C8B-B14F-4D97-AF65-F5344CB8AC3E}">
        <p14:creationId xmlns:p14="http://schemas.microsoft.com/office/powerpoint/2010/main" val="439490105"/>
      </p:ext>
    </p:extLst>
  </p:cSld>
  <p:clrMap bg1="lt1" tx1="dk1" bg2="lt2" tx2="dk2" accent1="accent1" accent2="accent2" accent3="accent3" accent4="accent4" accent5="accent5" accent6="accent6" hlink="hlink" folHlink="folHlink"/>
  <p:notesStyle>
    <a:lvl1pPr marL="0" algn="l" defTabSz="914400" rtl="0" eaLnBrk="1" latinLnBrk="0" hangingPunct="1">
      <a:defRPr sz="1800" kern="1200" baseline="0">
        <a:solidFill>
          <a:schemeClr val="tx1"/>
        </a:solidFill>
        <a:latin typeface="+mn-lt"/>
        <a:ea typeface="+mn-ea"/>
        <a:cs typeface="+mn-cs"/>
      </a:defRPr>
    </a:lvl1pPr>
    <a:lvl2pPr marL="457200" algn="l" defTabSz="914400" rtl="0" eaLnBrk="1" latinLnBrk="0" hangingPunct="1">
      <a:defRPr sz="1800" kern="1200" baseline="0">
        <a:solidFill>
          <a:schemeClr val="tx1"/>
        </a:solidFill>
        <a:latin typeface="+mn-lt"/>
        <a:ea typeface="+mn-ea"/>
        <a:cs typeface="+mn-cs"/>
      </a:defRPr>
    </a:lvl2pPr>
    <a:lvl3pPr marL="914400" algn="l" defTabSz="914400" rtl="0" eaLnBrk="1" latinLnBrk="0" hangingPunct="1">
      <a:defRPr sz="1800" kern="1200" baseline="0">
        <a:solidFill>
          <a:schemeClr val="tx1"/>
        </a:solidFill>
        <a:latin typeface="+mn-lt"/>
        <a:ea typeface="+mn-ea"/>
        <a:cs typeface="+mn-cs"/>
      </a:defRPr>
    </a:lvl3pPr>
    <a:lvl4pPr marL="1371600" algn="l" defTabSz="914400" rtl="0" eaLnBrk="1" latinLnBrk="0" hangingPunct="1">
      <a:defRPr sz="1800" kern="1200" baseline="0">
        <a:solidFill>
          <a:schemeClr val="tx1"/>
        </a:solidFill>
        <a:latin typeface="+mn-lt"/>
        <a:ea typeface="+mn-ea"/>
        <a:cs typeface="+mn-cs"/>
      </a:defRPr>
    </a:lvl4pPr>
    <a:lvl5pPr marL="1828800" algn="l" defTabSz="914400" rtl="0" eaLnBrk="1" latinLnBrk="0" hangingPunct="1">
      <a:defRPr sz="1800" kern="1200" baseline="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sz="1400" b="1" dirty="0"/>
              <a:t>LED BY TIM</a:t>
            </a:r>
          </a:p>
          <a:p>
            <a:pPr marL="0" indent="0">
              <a:buFont typeface="Arial" panose="020B0604020202020204" pitchFamily="34" charset="0"/>
              <a:buNone/>
            </a:pPr>
            <a:endParaRPr lang="en-GB" b="1" dirty="0"/>
          </a:p>
        </p:txBody>
      </p:sp>
      <p:sp>
        <p:nvSpPr>
          <p:cNvPr id="4" name="Slide Number Placeholder 3"/>
          <p:cNvSpPr>
            <a:spLocks noGrp="1"/>
          </p:cNvSpPr>
          <p:nvPr>
            <p:ph type="sldNum" sz="quarter" idx="10"/>
          </p:nvPr>
        </p:nvSpPr>
        <p:spPr/>
        <p:txBody>
          <a:bodyPr/>
          <a:lstStyle/>
          <a:p>
            <a:fld id="{51BC9C47-486B-4C1D-A6C6-7C75D159D1AD}" type="slidenum">
              <a:rPr lang="en-GB" smtClean="0"/>
              <a:t>1</a:t>
            </a:fld>
            <a:endParaRPr lang="en-GB"/>
          </a:p>
        </p:txBody>
      </p:sp>
    </p:spTree>
    <p:extLst>
      <p:ext uri="{BB962C8B-B14F-4D97-AF65-F5344CB8AC3E}">
        <p14:creationId xmlns:p14="http://schemas.microsoft.com/office/powerpoint/2010/main" val="24958278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latin typeface="+mj-lt"/>
              </a:rPr>
              <a:t>Before we go through all the slides, I want to tell you the three things I think are particularly important for our future. </a:t>
            </a:r>
          </a:p>
          <a:p>
            <a:r>
              <a:rPr lang="en-GB" sz="1800" dirty="0">
                <a:latin typeface="+mj-lt"/>
              </a:rPr>
              <a:t>During 2024/25, we have:</a:t>
            </a:r>
            <a:endParaRPr lang="en-GB" sz="1800" dirty="0">
              <a:latin typeface="+mj-lt"/>
              <a:ea typeface="Calibri"/>
              <a:cs typeface="Calibri"/>
            </a:endParaRPr>
          </a:p>
          <a:p>
            <a:pPr marL="342900" indent="-342900" fontAlgn="base">
              <a:spcBef>
                <a:spcPct val="0"/>
              </a:spcBef>
              <a:spcAft>
                <a:spcPts val="200"/>
              </a:spcAft>
              <a:buFont typeface="Arial" panose="020B0604020202020204" pitchFamily="34" charset="0"/>
              <a:buChar char="•"/>
              <a:defRPr/>
            </a:pPr>
            <a:r>
              <a:rPr lang="en-GB" sz="1800" dirty="0">
                <a:solidFill>
                  <a:srgbClr val="000000"/>
                </a:solidFill>
                <a:latin typeface="+mj-lt"/>
                <a:cs typeface="Arial"/>
              </a:rPr>
              <a:t>Our new centre in Camden reached is maximum height in December 2024, known as topping out</a:t>
            </a:r>
            <a:endParaRPr lang="en-GB" sz="1800" b="0" i="0" u="none" strike="noStrike" kern="1200" cap="none" spc="0" normalizeH="0" baseline="0" noProof="0" dirty="0">
              <a:ln>
                <a:noFill/>
              </a:ln>
              <a:solidFill>
                <a:srgbClr val="000000"/>
              </a:solidFill>
              <a:effectLst/>
              <a:uLnTx/>
              <a:uFillTx/>
              <a:latin typeface="+mj-lt"/>
              <a:cs typeface="Arial"/>
            </a:endParaRPr>
          </a:p>
          <a:p>
            <a:pPr marL="342900" indent="-342900">
              <a:buFont typeface="Arial" panose="020B0604020202020204" pitchFamily="34" charset="0"/>
              <a:buChar char="•"/>
            </a:pPr>
            <a:r>
              <a:rPr lang="en-GB" sz="1800" dirty="0">
                <a:latin typeface="+mj-lt"/>
              </a:rPr>
              <a:t>We signed</a:t>
            </a:r>
            <a:r>
              <a:rPr lang="en-GB" sz="1800" b="0" dirty="0">
                <a:latin typeface="+mj-lt"/>
              </a:rPr>
              <a:t> the contract for our new electronic patient record, and started work on it</a:t>
            </a:r>
            <a:endParaRPr lang="en-GB" sz="1800" b="0" dirty="0">
              <a:latin typeface="+mj-lt"/>
              <a:ea typeface="Calibri"/>
              <a:cs typeface="Calibri"/>
            </a:endParaRPr>
          </a:p>
          <a:p>
            <a:pPr marL="342900" indent="-342900">
              <a:buFont typeface="Arial" panose="020B0604020202020204" pitchFamily="34" charset="0"/>
              <a:buChar char="•"/>
            </a:pPr>
            <a:r>
              <a:rPr lang="en-GB" sz="1800" dirty="0">
                <a:latin typeface="+mj-lt"/>
              </a:rPr>
              <a:t>We developed</a:t>
            </a:r>
            <a:r>
              <a:rPr lang="en-GB" sz="1800" b="0" dirty="0">
                <a:latin typeface="+mj-lt"/>
              </a:rPr>
              <a:t>, launched and embedded a Single Point of Access for ophthalmology referrals in North Central London</a:t>
            </a:r>
            <a:endParaRPr lang="en-GB" sz="1800" b="0" dirty="0">
              <a:latin typeface="+mj-lt"/>
              <a:ea typeface="Calibri"/>
              <a:cs typeface="Calibri"/>
            </a:endParaRPr>
          </a:p>
          <a:p>
            <a:endParaRPr lang="en-GB" dirty="0"/>
          </a:p>
        </p:txBody>
      </p:sp>
      <p:sp>
        <p:nvSpPr>
          <p:cNvPr id="4" name="Slide Number Placeholder 3"/>
          <p:cNvSpPr>
            <a:spLocks noGrp="1"/>
          </p:cNvSpPr>
          <p:nvPr>
            <p:ph type="sldNum" sz="quarter" idx="5"/>
          </p:nvPr>
        </p:nvSpPr>
        <p:spPr/>
        <p:txBody>
          <a:bodyPr/>
          <a:lstStyle/>
          <a:p>
            <a:fld id="{51BC9C47-486B-4C1D-A6C6-7C75D159D1AD}" type="slidenum">
              <a:rPr lang="en-GB" smtClean="0"/>
              <a:t>10</a:t>
            </a:fld>
            <a:endParaRPr lang="en-GB"/>
          </a:p>
        </p:txBody>
      </p:sp>
    </p:spTree>
    <p:extLst>
      <p:ext uri="{BB962C8B-B14F-4D97-AF65-F5344CB8AC3E}">
        <p14:creationId xmlns:p14="http://schemas.microsoft.com/office/powerpoint/2010/main" val="41988466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sz="1800" dirty="0">
                <a:latin typeface="+mj-lt"/>
              </a:rPr>
              <a:t>This review is structured around our purpose, and begins with ‘Working together’.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dirty="0">
                <a:effectLst/>
                <a:latin typeface="+mj-lt"/>
              </a:rPr>
              <a:t>We are in a period of great change, within the NHS, as a nation and globally, with a new government and a new 10 year plan for the NHS.</a:t>
            </a:r>
            <a:endParaRPr lang="en-GB" sz="1800" dirty="0">
              <a:latin typeface="+mj-l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dirty="0">
                <a:latin typeface="+mj-lt"/>
              </a:rPr>
              <a:t>We cannot achieve excellence alone. We work in partnership with a wide range of organisations. These include UCL Institute of Ophthalmology, the National Institute of Health and care Research, NHS partners including NHS England and North Central London Integrated Care Board, councils, the voluntary sector and, closer to home, Moorfields Eye Charity and Friends of Moorfields and, of course, our staff and teams.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dirty="0">
                <a:latin typeface="+mj-lt"/>
              </a:rPr>
              <a:t>Every individual contributes to Moorfields fulfilling its purpose, whether this is developing groundbreaking new treatments, delivering consistently high standards of patient care or supporting the systems and processes that help Moorfields to work efficiently and at pace.</a:t>
            </a:r>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1BC9C47-486B-4C1D-A6C6-7C75D159D1AD}" type="slidenum">
              <a:rPr kumimoji="0" lang="en-GB"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3914337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1F2F01-87AA-4F7F-6A65-3D6E0D9BDE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37A387-D051-8AC0-2846-049F615C93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078EB5-FCCD-3CE9-144B-4F3FD16535B3}"/>
              </a:ext>
            </a:extLst>
          </p:cNvPr>
          <p:cNvSpPr>
            <a:spLocks noGrp="1"/>
          </p:cNvSpPr>
          <p:nvPr>
            <p:ph type="body" idx="1"/>
          </p:nvPr>
        </p:nvSpPr>
        <p:spPr/>
        <p:txBody>
          <a:bodyPr/>
          <a:lstStyle/>
          <a:p>
            <a:pPr marL="342900" marR="0" lvl="0" indent="-342900" algn="l" defTabSz="914400" rtl="0" eaLnBrk="1" fontAlgn="base" latinLnBrk="0" hangingPunct="1">
              <a:lnSpc>
                <a:spcPct val="100000"/>
              </a:lnSpc>
              <a:spcBef>
                <a:spcPct val="0"/>
              </a:spcBef>
              <a:spcAft>
                <a:spcPts val="20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mj-lt"/>
                <a:ea typeface="+mn-ea"/>
                <a:cs typeface="+mn-cs"/>
              </a:rPr>
              <a:t>Emerging evidence suggests the EDI programme has established a strong foundation for fostering a more inclusive and equitable organisational culture.</a:t>
            </a:r>
          </a:p>
          <a:p>
            <a:pPr marL="0" marR="0" lvl="0" indent="0" algn="l" defTabSz="914400" rtl="0" eaLnBrk="1" fontAlgn="base" latinLnBrk="0" hangingPunct="1">
              <a:lnSpc>
                <a:spcPct val="100000"/>
              </a:lnSpc>
              <a:spcBef>
                <a:spcPct val="0"/>
              </a:spcBef>
              <a:spcAft>
                <a:spcPts val="200"/>
              </a:spcAft>
              <a:buClrTx/>
              <a:buSzTx/>
              <a:buFont typeface="Arial" charset="0"/>
              <a:buNone/>
              <a:tabLst/>
              <a:defRPr/>
            </a:pPr>
            <a:endParaRPr kumimoji="0" lang="en-GB" sz="1800" b="0" i="0" u="none" strike="noStrike" kern="1200" cap="none" spc="0" normalizeH="0" baseline="0" noProof="0" dirty="0">
              <a:ln>
                <a:noFill/>
              </a:ln>
              <a:solidFill>
                <a:srgbClr val="000000"/>
              </a:solidFill>
              <a:effectLst/>
              <a:uLnTx/>
              <a:uFillTx/>
              <a:latin typeface="+mj-lt"/>
              <a:ea typeface="+mn-ea"/>
              <a:cs typeface="+mn-cs"/>
            </a:endParaRPr>
          </a:p>
          <a:p>
            <a:pPr marL="342900" marR="0" lvl="0" indent="-342900" algn="l" defTabSz="914400" rtl="0" eaLnBrk="1" fontAlgn="base" latinLnBrk="0" hangingPunct="1">
              <a:lnSpc>
                <a:spcPct val="100000"/>
              </a:lnSpc>
              <a:spcBef>
                <a:spcPct val="0"/>
              </a:spcBef>
              <a:spcAft>
                <a:spcPts val="20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mj-lt"/>
                <a:ea typeface="+mn-ea"/>
                <a:cs typeface="+mn-cs"/>
              </a:rPr>
              <a:t>Key interventions reflect a shift from historically ad hoc approaches to EDI toward the intentional embedding of a foundational infrastructure that enables equity and inclusion. </a:t>
            </a:r>
          </a:p>
          <a:p>
            <a:pPr marL="342900" marR="0" lvl="0" indent="-342900" algn="l" defTabSz="914400" rtl="0" eaLnBrk="1" fontAlgn="base" latinLnBrk="0" hangingPunct="1">
              <a:lnSpc>
                <a:spcPct val="100000"/>
              </a:lnSpc>
              <a:spcBef>
                <a:spcPct val="0"/>
              </a:spcBef>
              <a:spcAft>
                <a:spcPts val="20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000000"/>
              </a:solidFill>
              <a:effectLst/>
              <a:uLnTx/>
              <a:uFillTx/>
              <a:latin typeface="+mj-lt"/>
              <a:ea typeface="+mn-ea"/>
              <a:cs typeface="+mn-cs"/>
            </a:endParaRPr>
          </a:p>
          <a:p>
            <a:pPr marL="0" marR="0" lvl="0" indent="0" algn="l" defTabSz="914400" rtl="0" eaLnBrk="1" fontAlgn="base" latinLnBrk="0" hangingPunct="1">
              <a:lnSpc>
                <a:spcPct val="100000"/>
              </a:lnSpc>
              <a:spcBef>
                <a:spcPct val="0"/>
              </a:spcBef>
              <a:spcAft>
                <a:spcPts val="200"/>
              </a:spcAft>
              <a:buClrTx/>
              <a:buSzTx/>
              <a:buFont typeface="Arial" charset="0"/>
              <a:buNone/>
              <a:tabLst/>
              <a:defRPr/>
            </a:pPr>
            <a:r>
              <a:rPr kumimoji="0" lang="en-GB" sz="1800" b="0" i="0" u="none" strike="noStrike" kern="1200" cap="none" spc="0" normalizeH="0" baseline="0" noProof="0" dirty="0">
                <a:ln>
                  <a:noFill/>
                </a:ln>
                <a:solidFill>
                  <a:srgbClr val="000000"/>
                </a:solidFill>
                <a:effectLst/>
                <a:uLnTx/>
                <a:uFillTx/>
                <a:latin typeface="+mj-lt"/>
                <a:ea typeface="+mn-ea"/>
                <a:cs typeface="+mn-cs"/>
              </a:rPr>
              <a:t>         Examples include:</a:t>
            </a:r>
          </a:p>
          <a:p>
            <a:pPr marL="884238" marR="0" lvl="2" indent="-342900" algn="l" defTabSz="914400" rtl="0" eaLnBrk="1" fontAlgn="base" latinLnBrk="0" hangingPunct="1">
              <a:lnSpc>
                <a:spcPct val="100000"/>
              </a:lnSpc>
              <a:spcBef>
                <a:spcPct val="0"/>
              </a:spcBef>
              <a:spcAft>
                <a:spcPts val="200"/>
              </a:spcAft>
              <a:buClrTx/>
              <a:buSzTx/>
              <a:buFont typeface="Courier New" panose="02070309020205020404" pitchFamily="49" charset="0"/>
              <a:buChar char="o"/>
              <a:tabLst/>
              <a:defRPr/>
            </a:pPr>
            <a:r>
              <a:rPr kumimoji="0" lang="en-GB" sz="1800" b="0" i="0" u="none" strike="noStrike" kern="1200" cap="none" spc="0" normalizeH="0" baseline="0" noProof="0" dirty="0">
                <a:ln>
                  <a:noFill/>
                </a:ln>
                <a:solidFill>
                  <a:srgbClr val="000000"/>
                </a:solidFill>
                <a:effectLst/>
                <a:uLnTx/>
                <a:uFillTx/>
                <a:latin typeface="+mj-lt"/>
                <a:ea typeface="+mn-ea"/>
                <a:cs typeface="+mn-cs"/>
              </a:rPr>
              <a:t>The implementation of the NHS England Equality Delivery System</a:t>
            </a:r>
          </a:p>
          <a:p>
            <a:pPr marL="884238" marR="0" lvl="2" indent="-342900" algn="l" defTabSz="914400" rtl="0" eaLnBrk="1" fontAlgn="base" latinLnBrk="0" hangingPunct="1">
              <a:lnSpc>
                <a:spcPct val="100000"/>
              </a:lnSpc>
              <a:spcBef>
                <a:spcPct val="0"/>
              </a:spcBef>
              <a:spcAft>
                <a:spcPts val="200"/>
              </a:spcAft>
              <a:buClrTx/>
              <a:buSzTx/>
              <a:buFont typeface="Courier New" panose="02070309020205020404" pitchFamily="49" charset="0"/>
              <a:buChar char="o"/>
              <a:tabLst/>
              <a:defRPr/>
            </a:pPr>
            <a:r>
              <a:rPr kumimoji="0" lang="en-GB" sz="1800" b="0" i="0" u="none" strike="noStrike" kern="1200" cap="none" spc="0" normalizeH="0" baseline="0" noProof="0" dirty="0">
                <a:ln>
                  <a:noFill/>
                </a:ln>
                <a:solidFill>
                  <a:srgbClr val="000000"/>
                </a:solidFill>
                <a:effectLst/>
                <a:uLnTx/>
                <a:uFillTx/>
                <a:latin typeface="+mj-lt"/>
                <a:ea typeface="+mn-ea"/>
                <a:cs typeface="+mn-cs"/>
              </a:rPr>
              <a:t>Introduction of the Share not Declare campaign</a:t>
            </a:r>
          </a:p>
          <a:p>
            <a:pPr marL="884238" marR="0" lvl="2" indent="-342900" algn="l" defTabSz="914400" rtl="0" eaLnBrk="1" fontAlgn="base" latinLnBrk="0" hangingPunct="1">
              <a:lnSpc>
                <a:spcPct val="100000"/>
              </a:lnSpc>
              <a:spcBef>
                <a:spcPct val="0"/>
              </a:spcBef>
              <a:spcAft>
                <a:spcPts val="200"/>
              </a:spcAft>
              <a:buClrTx/>
              <a:buSzTx/>
              <a:buFont typeface="Courier New" panose="02070309020205020404" pitchFamily="49" charset="0"/>
              <a:buChar char="o"/>
              <a:tabLst/>
              <a:defRPr/>
            </a:pPr>
            <a:r>
              <a:rPr kumimoji="0" lang="en-GB" sz="1800" b="0" i="0" u="none" strike="noStrike" kern="1200" cap="none" spc="0" normalizeH="0" baseline="0" noProof="0" dirty="0">
                <a:ln>
                  <a:noFill/>
                </a:ln>
                <a:solidFill>
                  <a:srgbClr val="000000"/>
                </a:solidFill>
                <a:effectLst/>
                <a:uLnTx/>
                <a:uFillTx/>
                <a:latin typeface="+mj-lt"/>
                <a:ea typeface="+mn-ea"/>
                <a:cs typeface="+mn-cs"/>
              </a:rPr>
              <a:t>Our redesigned Equality and Health Impact Assessment (EHIA) process</a:t>
            </a:r>
          </a:p>
          <a:p>
            <a:pPr marL="884238" marR="0" lvl="2" indent="-342900" algn="l" defTabSz="914400" rtl="0" eaLnBrk="1" fontAlgn="base" latinLnBrk="0" hangingPunct="1">
              <a:lnSpc>
                <a:spcPct val="100000"/>
              </a:lnSpc>
              <a:spcBef>
                <a:spcPct val="0"/>
              </a:spcBef>
              <a:spcAft>
                <a:spcPts val="200"/>
              </a:spcAft>
              <a:buClrTx/>
              <a:buSzTx/>
              <a:buFont typeface="Courier New" panose="02070309020205020404" pitchFamily="49" charset="0"/>
              <a:buChar char="o"/>
              <a:tabLst/>
              <a:defRPr/>
            </a:pPr>
            <a:endParaRPr kumimoji="0" lang="en-GB" sz="1800" b="0" i="0" u="none" strike="noStrike" kern="1200" cap="none" spc="0" normalizeH="0" baseline="0" noProof="0" dirty="0">
              <a:ln>
                <a:noFill/>
              </a:ln>
              <a:solidFill>
                <a:srgbClr val="000000"/>
              </a:solidFill>
              <a:effectLst/>
              <a:uLnTx/>
              <a:uFillTx/>
              <a:latin typeface="+mj-lt"/>
              <a:ea typeface="+mn-ea"/>
              <a:cs typeface="+mn-cs"/>
            </a:endParaRPr>
          </a:p>
          <a:p>
            <a:pPr marL="342900" marR="0" lvl="0" indent="-342900" algn="l" defTabSz="914400" rtl="0" eaLnBrk="1" fontAlgn="base" latinLnBrk="0" hangingPunct="1">
              <a:lnSpc>
                <a:spcPct val="100000"/>
              </a:lnSpc>
              <a:spcBef>
                <a:spcPct val="0"/>
              </a:spcBef>
              <a:spcAft>
                <a:spcPts val="20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mj-lt"/>
                <a:ea typeface="+mn-ea"/>
                <a:cs typeface="+mn-cs"/>
              </a:rPr>
              <a:t>In addition, improvements across key WRES and WDES metrics and insight from a robust audit of recruitment practices indicate growing organisational maturity of EDI. </a:t>
            </a:r>
          </a:p>
          <a:p>
            <a:endParaRPr lang="en-GB" dirty="0"/>
          </a:p>
        </p:txBody>
      </p:sp>
      <p:sp>
        <p:nvSpPr>
          <p:cNvPr id="4" name="Slide Number Placeholder 3">
            <a:extLst>
              <a:ext uri="{FF2B5EF4-FFF2-40B4-BE49-F238E27FC236}">
                <a16:creationId xmlns:a16="http://schemas.microsoft.com/office/drawing/2014/main" id="{6F59A077-26D2-527D-022E-7CBABF09A8B5}"/>
              </a:ext>
            </a:extLst>
          </p:cNvPr>
          <p:cNvSpPr>
            <a:spLocks noGrp="1"/>
          </p:cNvSpPr>
          <p:nvPr>
            <p:ph type="sldNum" sz="quarter" idx="5"/>
          </p:nvPr>
        </p:nvSpPr>
        <p:spPr/>
        <p:txBody>
          <a:bodyPr/>
          <a:lstStyle/>
          <a:p>
            <a:fld id="{51BC9C47-486B-4C1D-A6C6-7C75D159D1AD}" type="slidenum">
              <a:rPr lang="en-GB" smtClean="0"/>
              <a:t>12</a:t>
            </a:fld>
            <a:endParaRPr lang="en-GB"/>
          </a:p>
        </p:txBody>
      </p:sp>
    </p:spTree>
    <p:extLst>
      <p:ext uri="{BB962C8B-B14F-4D97-AF65-F5344CB8AC3E}">
        <p14:creationId xmlns:p14="http://schemas.microsoft.com/office/powerpoint/2010/main" val="3324485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8FB428-7DD7-FECA-30D4-07B39CE3A3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0E1A8F-7A2D-8D24-BB14-EF77A6D24E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250E38-565C-88A2-61F2-50E9F8117F93}"/>
              </a:ext>
            </a:extLst>
          </p:cNvPr>
          <p:cNvSpPr>
            <a:spLocks noGrp="1"/>
          </p:cNvSpPr>
          <p:nvPr>
            <p:ph type="body" idx="1"/>
          </p:nvPr>
        </p:nvSpPr>
        <p:spPr/>
        <p:txBody>
          <a:bodyPr/>
          <a:lstStyle/>
          <a:p>
            <a:r>
              <a:rPr lang="en-GB" sz="1800" b="0" dirty="0"/>
              <a:t>We have introduced a Moorfields EDI roadmap, documenting our journey – showing what is happening, and planned, across our trust in a clear and transparent way – as we move forward in our journey to ensure diversity is valued and embraced in all forms. This includes regularly updating 20+ individual projects, each with different communication strands. </a:t>
            </a:r>
          </a:p>
          <a:p>
            <a:endParaRPr lang="en-GB" sz="1800" dirty="0"/>
          </a:p>
          <a:p>
            <a:r>
              <a:rPr lang="en-GB" sz="1800" b="0" dirty="0"/>
              <a:t>We took significant steps toward becoming an anti-racist organisation by signing the UNISON Anti-Racism Charter. The supporting delivery programme is mapped to our EDI programme. We are now on a journey to embed anti-racism into our leadership and training programs, improving understanding of race related issues.</a:t>
            </a:r>
          </a:p>
          <a:p>
            <a:endParaRPr lang="en-GB" dirty="0"/>
          </a:p>
        </p:txBody>
      </p:sp>
      <p:sp>
        <p:nvSpPr>
          <p:cNvPr id="4" name="Slide Number Placeholder 3">
            <a:extLst>
              <a:ext uri="{FF2B5EF4-FFF2-40B4-BE49-F238E27FC236}">
                <a16:creationId xmlns:a16="http://schemas.microsoft.com/office/drawing/2014/main" id="{FCC76558-079B-FC8D-63B1-AD73DBC3E517}"/>
              </a:ext>
            </a:extLst>
          </p:cNvPr>
          <p:cNvSpPr>
            <a:spLocks noGrp="1"/>
          </p:cNvSpPr>
          <p:nvPr>
            <p:ph type="sldNum" sz="quarter" idx="5"/>
          </p:nvPr>
        </p:nvSpPr>
        <p:spPr/>
        <p:txBody>
          <a:bodyPr/>
          <a:lstStyle/>
          <a:p>
            <a:fld id="{51BC9C47-486B-4C1D-A6C6-7C75D159D1AD}" type="slidenum">
              <a:rPr lang="en-GB" smtClean="0"/>
              <a:t>13</a:t>
            </a:fld>
            <a:endParaRPr lang="en-GB"/>
          </a:p>
        </p:txBody>
      </p:sp>
    </p:spTree>
    <p:extLst>
      <p:ext uri="{BB962C8B-B14F-4D97-AF65-F5344CB8AC3E}">
        <p14:creationId xmlns:p14="http://schemas.microsoft.com/office/powerpoint/2010/main" val="22660452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7C531C-ED71-57A4-C1E9-D73000CD55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F6958A-E94D-1FD0-EECC-B7B8132BC6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247918-91E3-098B-7B33-2AEEE0CC2D51}"/>
              </a:ext>
            </a:extLst>
          </p:cNvPr>
          <p:cNvSpPr>
            <a:spLocks noGrp="1"/>
          </p:cNvSpPr>
          <p:nvPr>
            <p:ph type="body" idx="1"/>
          </p:nvPr>
        </p:nvSpPr>
        <p:spPr/>
        <p:txBody>
          <a:bodyPr/>
          <a:lstStyle/>
          <a:p>
            <a:pPr marL="0" marR="0" lvl="0" indent="0" algn="l" defTabSz="914400" rtl="0" eaLnBrk="1" fontAlgn="base" latinLnBrk="0" hangingPunct="1">
              <a:lnSpc>
                <a:spcPct val="100000"/>
              </a:lnSpc>
              <a:spcBef>
                <a:spcPct val="0"/>
              </a:spcBef>
              <a:spcAft>
                <a:spcPts val="200"/>
              </a:spcAft>
              <a:buClrTx/>
              <a:buSzTx/>
              <a:buFont typeface="Arial" charset="0"/>
              <a:buNone/>
              <a:tabLst/>
              <a:defRPr/>
            </a:pPr>
            <a:r>
              <a:rPr kumimoji="0" lang="en-GB" sz="1800" b="0" i="0" u="none" strike="noStrike" kern="1200" cap="none" spc="0" normalizeH="0" baseline="0" noProof="0" dirty="0">
                <a:ln>
                  <a:noFill/>
                </a:ln>
                <a:solidFill>
                  <a:srgbClr val="000000"/>
                </a:solidFill>
                <a:effectLst/>
                <a:uLnTx/>
                <a:uFillTx/>
                <a:latin typeface="+mj-lt"/>
                <a:ea typeface="+mn-ea"/>
                <a:cs typeface="+mn-cs"/>
              </a:rPr>
              <a:t>There is an emerging reduction in the percentage of staff experiencing discrimination due to disability, showing we are making progress in increasing inclusion for disabled people.</a:t>
            </a:r>
          </a:p>
          <a:p>
            <a:endParaRPr lang="en-GB" dirty="0"/>
          </a:p>
        </p:txBody>
      </p:sp>
      <p:sp>
        <p:nvSpPr>
          <p:cNvPr id="4" name="Slide Number Placeholder 3">
            <a:extLst>
              <a:ext uri="{FF2B5EF4-FFF2-40B4-BE49-F238E27FC236}">
                <a16:creationId xmlns:a16="http://schemas.microsoft.com/office/drawing/2014/main" id="{92DBACDA-69B6-73A8-0AB1-FE167FD476B3}"/>
              </a:ext>
            </a:extLst>
          </p:cNvPr>
          <p:cNvSpPr>
            <a:spLocks noGrp="1"/>
          </p:cNvSpPr>
          <p:nvPr>
            <p:ph type="sldNum" sz="quarter" idx="5"/>
          </p:nvPr>
        </p:nvSpPr>
        <p:spPr/>
        <p:txBody>
          <a:bodyPr/>
          <a:lstStyle/>
          <a:p>
            <a:fld id="{51BC9C47-486B-4C1D-A6C6-7C75D159D1AD}" type="slidenum">
              <a:rPr lang="en-GB" smtClean="0"/>
              <a:t>14</a:t>
            </a:fld>
            <a:endParaRPr lang="en-GB"/>
          </a:p>
        </p:txBody>
      </p:sp>
    </p:spTree>
    <p:extLst>
      <p:ext uri="{BB962C8B-B14F-4D97-AF65-F5344CB8AC3E}">
        <p14:creationId xmlns:p14="http://schemas.microsoft.com/office/powerpoint/2010/main" val="6230515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C8832C-3E4F-9931-9489-185A992C9E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7EEED2-0595-8FC7-BBC7-A7E916A515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3E2E6E-9895-E23E-AD1F-7D92DB4C80C8}"/>
              </a:ext>
            </a:extLst>
          </p:cNvPr>
          <p:cNvSpPr>
            <a:spLocks noGrp="1"/>
          </p:cNvSpPr>
          <p:nvPr>
            <p:ph type="body" idx="1"/>
          </p:nvPr>
        </p:nvSpPr>
        <p:spPr/>
        <p:txBody>
          <a:bodyPr/>
          <a:lstStyle/>
          <a:p>
            <a:pPr marL="0" marR="0" lvl="0" indent="0" algn="l" defTabSz="914400" rtl="0" eaLnBrk="1" fontAlgn="base" latinLnBrk="0" hangingPunct="1">
              <a:lnSpc>
                <a:spcPct val="100000"/>
              </a:lnSpc>
              <a:spcBef>
                <a:spcPct val="0"/>
              </a:spcBef>
              <a:spcAft>
                <a:spcPts val="200"/>
              </a:spcAft>
              <a:buClrTx/>
              <a:buSzTx/>
              <a:buFont typeface="Arial" charset="0"/>
              <a:buNone/>
              <a:tabLst/>
              <a:defRPr/>
            </a:pPr>
            <a:r>
              <a:rPr kumimoji="0" lang="en-GB" sz="1800" b="0" i="0" u="none" strike="noStrike" kern="1200" cap="none" spc="0" normalizeH="0" baseline="0" noProof="0" dirty="0">
                <a:ln>
                  <a:noFill/>
                </a:ln>
                <a:solidFill>
                  <a:srgbClr val="000000"/>
                </a:solidFill>
                <a:effectLst/>
                <a:uLnTx/>
                <a:uFillTx/>
                <a:latin typeface="+mj-lt"/>
                <a:ea typeface="+mn-ea"/>
                <a:cs typeface="+mn-cs"/>
              </a:rPr>
              <a:t>We are also seeing improvements in staff perceptions of fairness regarding career progression at Moorfields. </a:t>
            </a:r>
          </a:p>
          <a:p>
            <a:pPr marL="0" marR="0" lvl="0" indent="0" algn="l" defTabSz="914400" rtl="0" eaLnBrk="1" fontAlgn="base" latinLnBrk="0" hangingPunct="1">
              <a:lnSpc>
                <a:spcPct val="100000"/>
              </a:lnSpc>
              <a:spcBef>
                <a:spcPct val="0"/>
              </a:spcBef>
              <a:spcAft>
                <a:spcPts val="200"/>
              </a:spcAft>
              <a:buClrTx/>
              <a:buSzTx/>
              <a:buFont typeface="Arial" charset="0"/>
              <a:buNone/>
              <a:tabLst/>
              <a:defRPr/>
            </a:pPr>
            <a:r>
              <a:rPr kumimoji="0" lang="en-GB" sz="1800" b="0" i="0" u="none" strike="noStrike" kern="1200" cap="none" spc="0" normalizeH="0" baseline="0" noProof="0" dirty="0">
                <a:ln>
                  <a:noFill/>
                </a:ln>
                <a:solidFill>
                  <a:srgbClr val="000000"/>
                </a:solidFill>
                <a:effectLst/>
                <a:uLnTx/>
                <a:uFillTx/>
                <a:latin typeface="+mj-lt"/>
                <a:ea typeface="+mn-ea"/>
                <a:cs typeface="+mn-cs"/>
              </a:rPr>
              <a:t>This partly reflects the early impact or recognition of targeted EDI initiatives such as the Career Sponsorship programme and the Leadership Academy Programme. </a:t>
            </a:r>
          </a:p>
          <a:p>
            <a:endParaRPr lang="en-GB" dirty="0"/>
          </a:p>
        </p:txBody>
      </p:sp>
      <p:sp>
        <p:nvSpPr>
          <p:cNvPr id="4" name="Slide Number Placeholder 3">
            <a:extLst>
              <a:ext uri="{FF2B5EF4-FFF2-40B4-BE49-F238E27FC236}">
                <a16:creationId xmlns:a16="http://schemas.microsoft.com/office/drawing/2014/main" id="{B3FA1210-9113-FEDD-9563-14F483F3B138}"/>
              </a:ext>
            </a:extLst>
          </p:cNvPr>
          <p:cNvSpPr>
            <a:spLocks noGrp="1"/>
          </p:cNvSpPr>
          <p:nvPr>
            <p:ph type="sldNum" sz="quarter" idx="5"/>
          </p:nvPr>
        </p:nvSpPr>
        <p:spPr/>
        <p:txBody>
          <a:bodyPr/>
          <a:lstStyle/>
          <a:p>
            <a:fld id="{51BC9C47-486B-4C1D-A6C6-7C75D159D1AD}" type="slidenum">
              <a:rPr lang="en-GB" smtClean="0"/>
              <a:t>15</a:t>
            </a:fld>
            <a:endParaRPr lang="en-GB"/>
          </a:p>
        </p:txBody>
      </p:sp>
    </p:spTree>
    <p:extLst>
      <p:ext uri="{BB962C8B-B14F-4D97-AF65-F5344CB8AC3E}">
        <p14:creationId xmlns:p14="http://schemas.microsoft.com/office/powerpoint/2010/main" val="34474920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defTabSz="914400" rtl="0" eaLnBrk="1" fontAlgn="base" latinLnBrk="0" hangingPunct="1">
              <a:lnSpc>
                <a:spcPct val="100000"/>
              </a:lnSpc>
              <a:spcBef>
                <a:spcPct val="0"/>
              </a:spcBef>
              <a:spcAft>
                <a:spcPts val="20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mj-lt"/>
                <a:ea typeface="+mn-ea"/>
                <a:cs typeface="+mn-cs"/>
              </a:rPr>
              <a:t>During this year, we have seen the benefits of the North Central London single point of access programme, to improve the referrals coming into providers.</a:t>
            </a:r>
          </a:p>
          <a:p>
            <a:pPr marL="342900" marR="0" lvl="0" indent="-342900" algn="l" defTabSz="914400" rtl="0" eaLnBrk="1" fontAlgn="base" latinLnBrk="0" hangingPunct="1">
              <a:lnSpc>
                <a:spcPct val="100000"/>
              </a:lnSpc>
              <a:spcBef>
                <a:spcPct val="0"/>
              </a:spcBef>
              <a:spcAft>
                <a:spcPts val="20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mj-lt"/>
                <a:ea typeface="+mn-ea"/>
                <a:cs typeface="+mn-cs"/>
              </a:rPr>
              <a:t>As a result of this, it won a prestigious HSJ Award, as the acute sector innovation of the year.</a:t>
            </a:r>
          </a:p>
          <a:p>
            <a:pPr marL="342900" marR="0" lvl="0" indent="-342900" algn="l" defTabSz="914400" rtl="0" eaLnBrk="1" fontAlgn="base" latinLnBrk="0" hangingPunct="1">
              <a:lnSpc>
                <a:spcPct val="100000"/>
              </a:lnSpc>
              <a:spcBef>
                <a:spcPct val="0"/>
              </a:spcBef>
              <a:spcAft>
                <a:spcPts val="20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mj-lt"/>
                <a:ea typeface="+mn-ea"/>
                <a:cs typeface="+mn-cs"/>
              </a:rPr>
              <a:t>The partners working together with Moorfields are</a:t>
            </a:r>
            <a:r>
              <a:rPr lang="en-GB" sz="1800" b="0" i="0" dirty="0">
                <a:solidFill>
                  <a:srgbClr val="212B32"/>
                </a:solidFill>
                <a:effectLst/>
                <a:latin typeface="+mj-lt"/>
              </a:rPr>
              <a:t> Royal Free London, North Central London (</a:t>
            </a:r>
            <a:r>
              <a:rPr lang="en-GB" sz="1800" b="0" i="0" dirty="0" err="1">
                <a:solidFill>
                  <a:srgbClr val="212B32"/>
                </a:solidFill>
                <a:effectLst/>
                <a:latin typeface="+mj-lt"/>
              </a:rPr>
              <a:t>NCL</a:t>
            </a:r>
            <a:r>
              <a:rPr lang="en-GB" sz="1800" b="0" i="0" dirty="0">
                <a:solidFill>
                  <a:srgbClr val="212B32"/>
                </a:solidFill>
                <a:effectLst/>
                <a:latin typeface="+mj-lt"/>
              </a:rPr>
              <a:t>) integrated care board, the Local Optical Committee Support Unit (</a:t>
            </a:r>
            <a:r>
              <a:rPr lang="en-GB" sz="1800" b="0" i="0" dirty="0" err="1">
                <a:solidFill>
                  <a:srgbClr val="212B32"/>
                </a:solidFill>
                <a:effectLst/>
                <a:latin typeface="+mj-lt"/>
              </a:rPr>
              <a:t>LOCSU</a:t>
            </a:r>
            <a:r>
              <a:rPr lang="en-GB" sz="1800" b="0" i="0" dirty="0">
                <a:solidFill>
                  <a:srgbClr val="212B32"/>
                </a:solidFill>
                <a:effectLst/>
                <a:latin typeface="+mj-lt"/>
              </a:rPr>
              <a:t>) and NHS England</a:t>
            </a:r>
          </a:p>
          <a:p>
            <a:pPr marL="342900" marR="0" lvl="0" indent="-342900" algn="l" defTabSz="914400" rtl="0" eaLnBrk="1" fontAlgn="base" latinLnBrk="0" hangingPunct="1">
              <a:lnSpc>
                <a:spcPct val="100000"/>
              </a:lnSpc>
              <a:spcBef>
                <a:spcPct val="0"/>
              </a:spcBef>
              <a:spcAft>
                <a:spcPts val="20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212B32"/>
                </a:solidFill>
                <a:effectLst/>
                <a:uLnTx/>
                <a:uFillTx/>
                <a:latin typeface="+mj-lt"/>
                <a:ea typeface="+mn-ea"/>
                <a:cs typeface="+mn-cs"/>
              </a:rPr>
              <a:t>Patients benefit from a choice of provider, considering factors important to them such as reputation, waiting times and location.</a:t>
            </a:r>
          </a:p>
          <a:p>
            <a:pPr marL="342900" marR="0" lvl="0" indent="-342900" algn="l" defTabSz="914400" rtl="0" eaLnBrk="1" fontAlgn="base" latinLnBrk="0" hangingPunct="1">
              <a:lnSpc>
                <a:spcPct val="100000"/>
              </a:lnSpc>
              <a:spcBef>
                <a:spcPct val="0"/>
              </a:spcBef>
              <a:spcAft>
                <a:spcPts val="20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212B32"/>
                </a:solidFill>
                <a:effectLst/>
                <a:uLnTx/>
                <a:uFillTx/>
                <a:latin typeface="+mj-lt"/>
                <a:ea typeface="+mn-ea"/>
                <a:cs typeface="+mn-cs"/>
              </a:rPr>
              <a:t>Through the Single Point of Access, better training of referrers has increased the quality of referrals, improving quality and efficiency.</a:t>
            </a:r>
          </a:p>
          <a:p>
            <a:pPr marL="342900" marR="0" lvl="0" indent="-342900" algn="l" defTabSz="914400" rtl="0" eaLnBrk="1" fontAlgn="base" latinLnBrk="0" hangingPunct="1">
              <a:lnSpc>
                <a:spcPct val="100000"/>
              </a:lnSpc>
              <a:spcBef>
                <a:spcPct val="0"/>
              </a:spcBef>
              <a:spcAft>
                <a:spcPts val="20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212B32"/>
                </a:solidFill>
                <a:effectLst/>
                <a:uLnTx/>
                <a:uFillTx/>
                <a:latin typeface="+mj-lt"/>
                <a:ea typeface="+mn-ea"/>
                <a:cs typeface="+mn-cs"/>
              </a:rPr>
              <a:t>The result of all of this is that patients are seen quicker.</a:t>
            </a:r>
            <a:endParaRPr kumimoji="0" lang="en-GB" sz="1800" b="0" i="0" u="none" strike="noStrike" kern="1200" cap="none" spc="0" normalizeH="0" baseline="0" noProof="0" dirty="0">
              <a:ln>
                <a:noFill/>
              </a:ln>
              <a:solidFill>
                <a:srgbClr val="000000"/>
              </a:solidFill>
              <a:effectLst/>
              <a:uLnTx/>
              <a:uFillTx/>
              <a:latin typeface="+mj-lt"/>
              <a:ea typeface="+mn-ea"/>
              <a:cs typeface="+mn-cs"/>
            </a:endParaRPr>
          </a:p>
          <a:p>
            <a:endParaRPr lang="en-GB" dirty="0"/>
          </a:p>
        </p:txBody>
      </p:sp>
      <p:sp>
        <p:nvSpPr>
          <p:cNvPr id="4" name="Slide Number Placeholder 3"/>
          <p:cNvSpPr>
            <a:spLocks noGrp="1"/>
          </p:cNvSpPr>
          <p:nvPr>
            <p:ph type="sldNum" sz="quarter" idx="5"/>
          </p:nvPr>
        </p:nvSpPr>
        <p:spPr/>
        <p:txBody>
          <a:bodyPr/>
          <a:lstStyle/>
          <a:p>
            <a:fld id="{51BC9C47-486B-4C1D-A6C6-7C75D159D1AD}" type="slidenum">
              <a:rPr lang="en-GB" smtClean="0"/>
              <a:t>16</a:t>
            </a:fld>
            <a:endParaRPr lang="en-GB"/>
          </a:p>
        </p:txBody>
      </p:sp>
    </p:spTree>
    <p:extLst>
      <p:ext uri="{BB962C8B-B14F-4D97-AF65-F5344CB8AC3E}">
        <p14:creationId xmlns:p14="http://schemas.microsoft.com/office/powerpoint/2010/main" val="23697495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chemeClr val="tx1"/>
                </a:solidFill>
                <a:effectLst/>
                <a:uLnTx/>
                <a:uFillTx/>
                <a:latin typeface="+mj-lt"/>
                <a:ea typeface="+mn-ea"/>
                <a:cs typeface="Arial" panose="020B0604020202020204" pitchFamily="34" charset="0"/>
              </a:rPr>
              <a:t>In partnership with UCL, Moorfields Eye Charity has raised over </a:t>
            </a:r>
            <a:r>
              <a:rPr kumimoji="0" lang="en-GB" sz="1800" b="1" i="0" u="none" strike="noStrike" kern="1200" cap="none" spc="0" normalizeH="0" baseline="0" noProof="0" dirty="0">
                <a:ln>
                  <a:noFill/>
                </a:ln>
                <a:solidFill>
                  <a:schemeClr val="tx1"/>
                </a:solidFill>
                <a:effectLst/>
                <a:uLnTx/>
                <a:uFillTx/>
                <a:latin typeface="+mj-lt"/>
                <a:ea typeface="+mn-ea"/>
                <a:cs typeface="Arial" panose="020B0604020202020204" pitchFamily="34" charset="0"/>
              </a:rPr>
              <a:t>£75 million </a:t>
            </a:r>
            <a:r>
              <a:rPr kumimoji="0" lang="en-GB" sz="1800" b="0" i="0" u="none" strike="noStrike" kern="1200" cap="none" spc="0" normalizeH="0" baseline="0" noProof="0" dirty="0">
                <a:ln>
                  <a:noFill/>
                </a:ln>
                <a:solidFill>
                  <a:schemeClr val="tx1"/>
                </a:solidFill>
                <a:effectLst/>
                <a:uLnTx/>
                <a:uFillTx/>
                <a:latin typeface="+mj-lt"/>
                <a:ea typeface="+mn-ea"/>
                <a:cs typeface="Arial" panose="020B0604020202020204" pitchFamily="34" charset="0"/>
              </a:rPr>
              <a:t>towards our new centre for advancing eye health. </a:t>
            </a:r>
            <a:r>
              <a:rPr lang="en-GB" sz="1800" dirty="0">
                <a:solidFill>
                  <a:schemeClr val="tx1"/>
                </a:solidFill>
                <a:latin typeface="+mj-lt"/>
              </a:rPr>
              <a:t>Without philanthropy, this simply would not have been possible.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chemeClr val="tx1"/>
                </a:solidFill>
                <a:effectLst/>
                <a:uLnTx/>
                <a:uFillTx/>
                <a:latin typeface="+mj-lt"/>
                <a:ea typeface="+mn-ea"/>
                <a:cs typeface="Arial" panose="020B0604020202020204" pitchFamily="34" charset="0"/>
              </a:rPr>
              <a:t>The charity is proud of the community of dedicated supporters and donors who regularly give their time, support and donations to Moorfields.</a:t>
            </a:r>
          </a:p>
          <a:p>
            <a:pPr marL="171450" indent="-171450">
              <a:buFont typeface="Arial" panose="020B0604020202020204" pitchFamily="34" charset="0"/>
              <a:buChar char="•"/>
            </a:pPr>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1BC9C47-486B-4C1D-A6C6-7C75D159D1AD}" type="slidenum">
              <a:rPr kumimoji="0" lang="en-GB"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8143695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7E7CE8-1648-6D38-E77B-A43531B3A2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180E31-4AB8-7708-6435-3F53D158F7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AFF35B-8894-6EBC-EADA-041CFD76B283}"/>
              </a:ext>
            </a:extLst>
          </p:cNvPr>
          <p:cNvSpPr>
            <a:spLocks noGrp="1"/>
          </p:cNvSpPr>
          <p:nvPr>
            <p:ph type="body" idx="1"/>
          </p:nvPr>
        </p:nvSpPr>
        <p:spPr/>
        <p:txBody>
          <a:bodyPr/>
          <a:lstStyle/>
          <a:p>
            <a:pPr marL="171450" indent="-171450">
              <a:buFont typeface="Arial" panose="020B0604020202020204" pitchFamily="34" charset="0"/>
              <a:buChar char="•"/>
            </a:pPr>
            <a:r>
              <a:rPr lang="en-GB"/>
              <a:t>Discovery is at the heart of what we are as an organisation, and 2024/25 was no exception. We made several breakthroughs during the year.</a:t>
            </a:r>
          </a:p>
          <a:p>
            <a:pPr marL="171450" indent="-171450">
              <a:buFont typeface="Arial" panose="020B0604020202020204" pitchFamily="34" charset="0"/>
              <a:buChar char="•"/>
            </a:pPr>
            <a:endParaRPr lang="en-GB"/>
          </a:p>
        </p:txBody>
      </p:sp>
      <p:sp>
        <p:nvSpPr>
          <p:cNvPr id="4" name="Slide Number Placeholder 3">
            <a:extLst>
              <a:ext uri="{FF2B5EF4-FFF2-40B4-BE49-F238E27FC236}">
                <a16:creationId xmlns:a16="http://schemas.microsoft.com/office/drawing/2014/main" id="{3B21109A-42D2-B876-57C5-C74EA4840279}"/>
              </a:ext>
            </a:extLst>
          </p:cNvPr>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1BC9C47-486B-4C1D-A6C6-7C75D159D1AD}" type="slidenum">
              <a:rPr kumimoji="0" lang="en-GB"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5763204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defRPr/>
            </a:pPr>
            <a:r>
              <a:rPr lang="en-GB" b="0" baseline="0"/>
              <a:t>Our groundbreaking work on a gene therapy for LCA4 (Leber Congenital Amaurosis), a rare genetic eye condition that causes blindness from early childhood</a:t>
            </a:r>
            <a:r>
              <a:rPr lang="en-GB"/>
              <a:t>, saw remarkable results.</a:t>
            </a:r>
            <a:r>
              <a:rPr lang="en-GB" b="0" baseline="0"/>
              <a:t> All four children retained or improved the vision in the eye we treated. All four lost vision in the untreated eye.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baseline="0"/>
              <a:t>Important work in artificial intelligence, or AI, showed the value of using the pigmentation in retinal scans as a determinant of ethnicity, rather than self-declared nationality.</a:t>
            </a:r>
            <a:endParaRPr lang="en-GB" b="0" baseline="0">
              <a:ea typeface="Calibri"/>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i="0">
                <a:solidFill>
                  <a:srgbClr val="212B32"/>
                </a:solidFill>
                <a:effectLst/>
                <a:latin typeface="KabrioRegular"/>
              </a:rPr>
              <a:t>Markers in the blood that predict whether glaucoma patients are at higher risk of continued loss of vision following conventional treatment have been identified in another study</a:t>
            </a:r>
            <a:endParaRPr lang="en-GB" b="0" baseline="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1BC9C47-486B-4C1D-A6C6-7C75D159D1AD}" type="slidenum">
              <a:rPr kumimoji="0" lang="en-GB"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851828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lvl="0" indent="-285750">
              <a:buFont typeface="Arial" panose="020B0604020202020204" pitchFamily="34" charset="0"/>
              <a:buChar char="•"/>
            </a:pPr>
            <a:r>
              <a:rPr lang="en-GB" sz="1700" kern="1200" baseline="0" dirty="0">
                <a:solidFill>
                  <a:schemeClr val="tx1"/>
                </a:solidFill>
                <a:effectLst/>
                <a:latin typeface="+mn-lt"/>
                <a:ea typeface="+mn-ea"/>
                <a:cs typeface="+mn-cs"/>
              </a:rPr>
              <a:t>Welcome to Moorfields Eye Hospital Annual General Meeting.</a:t>
            </a:r>
          </a:p>
          <a:p>
            <a:pPr marL="285750" lvl="0" indent="-285750">
              <a:buFont typeface="Arial" panose="020B0604020202020204" pitchFamily="34" charset="0"/>
              <a:buChar char="•"/>
            </a:pPr>
            <a:r>
              <a:rPr lang="en-GB" sz="1700" kern="1200" baseline="0" dirty="0">
                <a:solidFill>
                  <a:schemeClr val="tx1"/>
                </a:solidFill>
                <a:effectLst/>
                <a:latin typeface="+mn-lt"/>
                <a:ea typeface="+mn-ea"/>
                <a:cs typeface="+mn-cs"/>
              </a:rPr>
              <a:t>My name is Professor Tim Briggs and I am the interim chair of Moorfields.</a:t>
            </a:r>
          </a:p>
          <a:p>
            <a:pPr marL="285750" lvl="0" indent="-285750">
              <a:buFont typeface="Arial" panose="020B0604020202020204" pitchFamily="34" charset="0"/>
              <a:buChar char="•"/>
            </a:pPr>
            <a:r>
              <a:rPr lang="en-GB" sz="1700" kern="1200" baseline="0" dirty="0">
                <a:solidFill>
                  <a:schemeClr val="tx1"/>
                </a:solidFill>
                <a:effectLst/>
                <a:latin typeface="+mn-lt"/>
                <a:ea typeface="+mn-ea"/>
                <a:cs typeface="+mn-cs"/>
              </a:rPr>
              <a:t>I became interim chair in April and I am delighted to be chairing my first AGM at Moorfields.</a:t>
            </a:r>
          </a:p>
          <a:p>
            <a:pPr marL="285750" lvl="0" indent="-285750">
              <a:buFont typeface="Arial" panose="020B0604020202020204" pitchFamily="34" charset="0"/>
              <a:buChar char="•"/>
            </a:pPr>
            <a:r>
              <a:rPr lang="en-GB" sz="1700" kern="1200" baseline="0" dirty="0">
                <a:solidFill>
                  <a:schemeClr val="tx1"/>
                </a:solidFill>
                <a:effectLst/>
                <a:latin typeface="+mn-lt"/>
                <a:ea typeface="+mn-ea"/>
                <a:cs typeface="+mn-cs"/>
              </a:rPr>
              <a:t>We are joined by our board, as well as the membership council, including Lead Governor Rob Jones and Deputy Chair Allan MacCarthy; and a number of staff and members of the trust are present with us today.  </a:t>
            </a:r>
          </a:p>
          <a:p>
            <a:pPr marL="285750" lvl="0" indent="-285750">
              <a:buFont typeface="Arial" panose="020B0604020202020204" pitchFamily="34" charset="0"/>
              <a:buChar char="•"/>
            </a:pPr>
            <a:r>
              <a:rPr lang="en-GB" sz="1700" kern="1200" baseline="0" dirty="0">
                <a:solidFill>
                  <a:schemeClr val="tx1"/>
                </a:solidFill>
                <a:effectLst/>
                <a:latin typeface="+mn-lt"/>
                <a:ea typeface="+mn-ea"/>
                <a:cs typeface="+mn-cs"/>
              </a:rPr>
              <a:t>I would like to extend a warm welcome to everyone who is here today, including staff and members, your presence is very much appreciated.</a:t>
            </a:r>
          </a:p>
          <a:p>
            <a:pPr marL="285750" lvl="0" indent="-285750">
              <a:buFont typeface="Arial" panose="020B0604020202020204" pitchFamily="34" charset="0"/>
              <a:buChar char="•"/>
            </a:pPr>
            <a:r>
              <a:rPr lang="en-GB" sz="1700" kern="1200" baseline="0" dirty="0">
                <a:solidFill>
                  <a:schemeClr val="tx1"/>
                </a:solidFill>
                <a:effectLst/>
                <a:latin typeface="+mn-lt"/>
                <a:ea typeface="+mn-ea"/>
                <a:cs typeface="+mn-cs"/>
              </a:rPr>
              <a:t>Before we start, I would like to run through some house rules – read out the slide</a:t>
            </a:r>
          </a:p>
          <a:p>
            <a:pPr marL="0" lvl="0" indent="0">
              <a:buFont typeface="Arial" panose="020B0604020202020204" pitchFamily="34" charset="0"/>
              <a:buNone/>
              <a:tabLst>
                <a:tab pos="457200" algn="l"/>
              </a:tabLst>
            </a:pPr>
            <a:endParaRPr lang="en-GB" sz="1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1BC9C47-486B-4C1D-A6C6-7C75D159D1AD}" type="slidenum">
              <a:rPr kumimoji="0" lang="en-GB"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8749016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GB"/>
              <a:t>During the year, we had a total of 159 live studies, of which 57% were non-commercial.</a:t>
            </a:r>
          </a:p>
          <a:p>
            <a:pPr marL="285750" indent="-285750">
              <a:buFont typeface="Arial" panose="020B0604020202020204" pitchFamily="34" charset="0"/>
              <a:buChar char="•"/>
            </a:pPr>
            <a:r>
              <a:rPr lang="en-GB">
                <a:ea typeface="Calibri"/>
                <a:cs typeface="Calibri"/>
              </a:rPr>
              <a:t>We recruited over 5,000 patients to participate in clinical trials.</a:t>
            </a:r>
            <a:endParaRPr lang="en-GB"/>
          </a:p>
          <a:p>
            <a:pPr marL="285750" indent="-285750">
              <a:buFont typeface="Arial" panose="020B0604020202020204" pitchFamily="34" charset="0"/>
              <a:buChar char="•"/>
            </a:pPr>
            <a:r>
              <a:rPr lang="en-GB"/>
              <a:t>We have developed ROAM as an online tool to support recruitment, and this now has 3,743 patients registered.</a:t>
            </a:r>
            <a:endParaRPr lang="en-GB">
              <a:ea typeface="Calibri"/>
              <a:cs typeface="Calibri"/>
            </a:endParaRPr>
          </a:p>
        </p:txBody>
      </p:sp>
      <p:sp>
        <p:nvSpPr>
          <p:cNvPr id="4" name="Slide Number Placeholder 3"/>
          <p:cNvSpPr>
            <a:spLocks noGrp="1"/>
          </p:cNvSpPr>
          <p:nvPr>
            <p:ph type="sldNum" sz="quarter" idx="5"/>
          </p:nvPr>
        </p:nvSpPr>
        <p:spPr/>
        <p:txBody>
          <a:bodyPr/>
          <a:lstStyle/>
          <a:p>
            <a:fld id="{51BC9C47-486B-4C1D-A6C6-7C75D159D1AD}" type="slidenum">
              <a:rPr lang="en-GB" smtClean="0"/>
              <a:t>20</a:t>
            </a:fld>
            <a:endParaRPr lang="en-GB"/>
          </a:p>
        </p:txBody>
      </p:sp>
    </p:spTree>
    <p:extLst>
      <p:ext uri="{BB962C8B-B14F-4D97-AF65-F5344CB8AC3E}">
        <p14:creationId xmlns:p14="http://schemas.microsoft.com/office/powerpoint/2010/main" val="8679296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buSzPts val="1000"/>
              <a:buFont typeface="Symbol" panose="05050102010706020507" pitchFamily="18" charset="2"/>
              <a:buChar char=""/>
              <a:tabLst>
                <a:tab pos="457200" algn="l"/>
              </a:tabLst>
            </a:pPr>
            <a:r>
              <a:rPr lang="en-GB" sz="1800" dirty="0">
                <a:effectLst/>
                <a:latin typeface="+mj-lt"/>
                <a:ea typeface="Times New Roman" panose="02020603050405020304" pitchFamily="18" charset="0"/>
              </a:rPr>
              <a:t>In 2024/25, Moorfields Eye Charity awarded over 90 grants totalling almost £20 million.</a:t>
            </a:r>
          </a:p>
          <a:p>
            <a:pPr marL="342900" lvl="0" indent="-342900">
              <a:buSzPts val="1000"/>
              <a:buFont typeface="Symbol" panose="05050102010706020507" pitchFamily="18" charset="2"/>
              <a:buChar char=""/>
              <a:tabLst>
                <a:tab pos="457200" algn="l"/>
              </a:tabLst>
            </a:pPr>
            <a:r>
              <a:rPr lang="en-GB" sz="1800" dirty="0">
                <a:effectLst/>
                <a:latin typeface="+mj-lt"/>
                <a:ea typeface="Times New Roman" panose="02020603050405020304" pitchFamily="18" charset="0"/>
              </a:rPr>
              <a:t>Not only do the charity fund discovery research and cutting edge innovation, their support has led to improvements in patient experience and staff wellbeing. and has supported our ability to train and develop our staff.</a:t>
            </a:r>
          </a:p>
          <a:p>
            <a:pPr marL="342900" marR="0" lvl="0" indent="-342900" algn="l" defTabSz="914400" rtl="0" eaLnBrk="1" fontAlgn="auto"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r>
              <a:rPr lang="en-GB" sz="1800" dirty="0">
                <a:effectLst/>
                <a:latin typeface="+mj-lt"/>
                <a:ea typeface="Calibri" panose="020F0502020204030204" pitchFamily="34" charset="0"/>
              </a:rPr>
              <a:t>Thank you to all the patients, carers and staff who made this possible – your support is making a real difference.</a:t>
            </a:r>
          </a:p>
          <a:p>
            <a:pPr marL="342900" marR="0" lvl="0" indent="-342900" algn="l" defTabSz="914400" rtl="0" eaLnBrk="1" fontAlgn="auto"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endParaRPr lang="en-GB" sz="1200" dirty="0">
              <a:effectLst/>
              <a:latin typeface="Calibri" panose="020F0502020204030204" pitchFamily="34" charset="0"/>
              <a:ea typeface="Calibri" panose="020F0502020204030204" pitchFamily="34" charset="0"/>
            </a:endParaRPr>
          </a:p>
          <a:p>
            <a:pPr marL="342900" lvl="0" indent="-342900">
              <a:buSzPts val="1000"/>
              <a:buFont typeface="Symbol" panose="05050102010706020507" pitchFamily="18" charset="2"/>
              <a:buChar char=""/>
              <a:tabLst>
                <a:tab pos="457200" algn="l"/>
              </a:tabLst>
            </a:pPr>
            <a:endParaRPr lang="en-GB" sz="1200" dirty="0">
              <a:effectLst/>
              <a:latin typeface="Arial" panose="020B0604020202020204" pitchFamily="34" charset="0"/>
              <a:ea typeface="Times New Roman" panose="02020603050405020304" pitchFamily="18" charset="0"/>
            </a:endParaRPr>
          </a:p>
          <a:p>
            <a:pPr marL="171450" indent="-171450">
              <a:buFont typeface="Arial" panose="020B0604020202020204" pitchFamily="34" charset="0"/>
              <a:buChar char="•"/>
            </a:pPr>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1BC9C47-486B-4C1D-A6C6-7C75D159D1AD}" type="slidenum">
              <a:rPr kumimoji="0" lang="en-GB"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8499447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EC70D8-D843-147A-BFA5-3811ADB24C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4688BC-5A16-6916-0344-D605A51FA1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1CF72E-A6BB-7DF0-C8F8-4AE78646B68A}"/>
              </a:ext>
            </a:extLst>
          </p:cNvPr>
          <p:cNvSpPr>
            <a:spLocks noGrp="1"/>
          </p:cNvSpPr>
          <p:nvPr>
            <p:ph type="body" idx="1"/>
          </p:nvPr>
        </p:nvSpPr>
        <p:spPr/>
        <p:txBody>
          <a:bodyPr/>
          <a:lstStyle/>
          <a:p>
            <a:pPr marL="171450" indent="-171450">
              <a:buFont typeface="Arial" panose="020B0604020202020204" pitchFamily="34" charset="0"/>
              <a:buChar char="•"/>
            </a:pPr>
            <a:r>
              <a:rPr lang="en-GB" sz="1800" dirty="0">
                <a:ea typeface="Calibri"/>
                <a:cs typeface="Calibri"/>
              </a:rPr>
              <a:t>Research is not the end in itself.</a:t>
            </a:r>
            <a:r>
              <a:rPr lang="en-GB" sz="1800" dirty="0">
                <a:solidFill>
                  <a:srgbClr val="000000"/>
                </a:solidFill>
              </a:rPr>
              <a:t> </a:t>
            </a:r>
            <a:r>
              <a:rPr lang="en-GB" sz="1800" dirty="0">
                <a:solidFill>
                  <a:srgbClr val="444444"/>
                </a:solidFill>
              </a:rPr>
              <a:t>We work hard to make sure our discoveries are made available for our patients, those across the NHS and beyond.</a:t>
            </a:r>
            <a:endParaRPr lang="en-GB" sz="1800" dirty="0">
              <a:ea typeface="Calibri"/>
              <a:cs typeface="Calibri"/>
            </a:endParaRPr>
          </a:p>
          <a:p>
            <a:pPr marL="171450" indent="-171450">
              <a:buFont typeface="Arial" panose="020B0604020202020204" pitchFamily="34" charset="0"/>
              <a:buChar char="•"/>
            </a:pPr>
            <a:r>
              <a:rPr lang="en-GB" sz="1800" dirty="0">
                <a:solidFill>
                  <a:srgbClr val="444444"/>
                </a:solidFill>
              </a:rPr>
              <a:t>We also </a:t>
            </a:r>
            <a:r>
              <a:rPr lang="en-GB" sz="1800" b="1" dirty="0">
                <a:solidFill>
                  <a:srgbClr val="444444"/>
                </a:solidFill>
              </a:rPr>
              <a:t>develop</a:t>
            </a:r>
            <a:r>
              <a:rPr lang="en-GB" sz="1800" dirty="0">
                <a:solidFill>
                  <a:srgbClr val="444444"/>
                </a:solidFill>
              </a:rPr>
              <a:t> our clinical pathways, our physical and digital network and our operational systems, to make sure we continue to provide reliably excellent eye care</a:t>
            </a:r>
            <a:endParaRPr lang="en-GB" sz="1800" dirty="0">
              <a:ea typeface="Calibri"/>
              <a:cs typeface="Calibri"/>
            </a:endParaRPr>
          </a:p>
          <a:p>
            <a:pPr marL="171450" indent="-171450">
              <a:buFont typeface="Arial" panose="020B0604020202020204" pitchFamily="34" charset="0"/>
              <a:buChar char="•"/>
            </a:pPr>
            <a:endParaRPr lang="en-GB" dirty="0">
              <a:solidFill>
                <a:srgbClr val="444444"/>
              </a:solidFill>
              <a:ea typeface="Calibri"/>
              <a:cs typeface="Calibri"/>
            </a:endParaRPr>
          </a:p>
          <a:p>
            <a:pPr marL="171450" indent="-171450">
              <a:buFont typeface="Arial" panose="020B0604020202020204" pitchFamily="34" charset="0"/>
              <a:buChar char="•"/>
            </a:pPr>
            <a:endParaRPr lang="en-GB" dirty="0">
              <a:ea typeface="Calibri"/>
              <a:cs typeface="Calibri"/>
            </a:endParaRPr>
          </a:p>
        </p:txBody>
      </p:sp>
      <p:sp>
        <p:nvSpPr>
          <p:cNvPr id="4" name="Slide Number Placeholder 3">
            <a:extLst>
              <a:ext uri="{FF2B5EF4-FFF2-40B4-BE49-F238E27FC236}">
                <a16:creationId xmlns:a16="http://schemas.microsoft.com/office/drawing/2014/main" id="{BEA432CA-4294-7A36-46F5-DFABAEC0E1D0}"/>
              </a:ext>
            </a:extLst>
          </p:cNvPr>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1BC9C47-486B-4C1D-A6C6-7C75D159D1AD}" type="slidenum">
              <a:rPr kumimoji="0" lang="en-GB"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2831329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Sans-Serif"/>
              <a:buChar char="•"/>
            </a:pPr>
            <a:r>
              <a:rPr lang="en-GB" b="1" dirty="0"/>
              <a:t>Wayfinding </a:t>
            </a:r>
            <a:r>
              <a:rPr lang="en-GB" dirty="0"/>
              <a:t>– we launched a transport survey for patients to input into the development of our wayfinding strategy. More than 500 patients responded to the survey.</a:t>
            </a:r>
            <a:endParaRPr lang="en-US" dirty="0"/>
          </a:p>
          <a:p>
            <a:pPr marL="342900" indent="-342900">
              <a:buFont typeface="Arial,Sans-Serif"/>
              <a:buChar char="•"/>
            </a:pPr>
            <a:r>
              <a:rPr lang="en-GB" b="1" dirty="0"/>
              <a:t>Topping out </a:t>
            </a:r>
            <a:r>
              <a:rPr lang="en-GB" dirty="0"/>
              <a:t>– the building reached its maximum height in December 2024.</a:t>
            </a:r>
            <a:endParaRPr lang="en-US" dirty="0"/>
          </a:p>
          <a:p>
            <a:pPr marL="342900" indent="-342900">
              <a:buFont typeface="Arial,Sans-Serif"/>
              <a:buChar char="•"/>
            </a:pPr>
            <a:r>
              <a:rPr lang="en-GB" b="1" dirty="0"/>
              <a:t>Interior design </a:t>
            </a:r>
            <a:r>
              <a:rPr lang="en-GB" dirty="0"/>
              <a:t>– We progressed work on our interior design plans.</a:t>
            </a:r>
            <a:endParaRPr lang="en-US" dirty="0"/>
          </a:p>
          <a:p>
            <a:pPr marL="342900" indent="-342900">
              <a:buFont typeface="Arial,Sans-Serif"/>
              <a:buChar char="•"/>
            </a:pPr>
            <a:r>
              <a:rPr lang="en-GB" b="1" dirty="0"/>
              <a:t>Philanthropy</a:t>
            </a:r>
            <a:r>
              <a:rPr lang="en-GB" dirty="0"/>
              <a:t> - We received</a:t>
            </a:r>
            <a:r>
              <a:rPr lang="en-GB" b="1" dirty="0"/>
              <a:t> £1m</a:t>
            </a:r>
            <a:r>
              <a:rPr lang="en-GB" dirty="0"/>
              <a:t> from the Schroder Foundation and Family, and </a:t>
            </a:r>
            <a:r>
              <a:rPr lang="en-GB" b="1" dirty="0"/>
              <a:t>£1m </a:t>
            </a:r>
            <a:r>
              <a:rPr lang="en-GB" dirty="0"/>
              <a:t>from Friends of Moorfields.</a:t>
            </a:r>
            <a:endParaRPr lang="en-GB"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C8B410-B778-4698-BD69-40FEB767E8B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38584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It's been an exciting year with huge progress made in making our new EPR, </a:t>
            </a:r>
            <a:r>
              <a:rPr lang="en-US" dirty="0" err="1">
                <a:ea typeface="Calibri"/>
                <a:cs typeface="Calibri"/>
              </a:rPr>
              <a:t>MoorConnect</a:t>
            </a:r>
            <a:r>
              <a:rPr lang="en-US" dirty="0">
                <a:ea typeface="Calibri"/>
                <a:cs typeface="Calibri"/>
              </a:rPr>
              <a:t>, a reality. We signed the contract with our selected provider MEDITECH and we set about establishing the EPR team and the governance structure the </a:t>
            </a:r>
            <a:r>
              <a:rPr lang="en-US" dirty="0" err="1">
                <a:ea typeface="Calibri"/>
                <a:cs typeface="Calibri"/>
              </a:rPr>
              <a:t>programme</a:t>
            </a:r>
            <a:r>
              <a:rPr lang="en-US" dirty="0">
                <a:ea typeface="Calibri"/>
                <a:cs typeface="Calibri"/>
              </a:rPr>
              <a:t> will operate within</a:t>
            </a:r>
            <a:r>
              <a:rPr lang="en-US">
                <a:ea typeface="Calibri"/>
                <a:cs typeface="Calibri"/>
              </a:rPr>
              <a:t>. </a:t>
            </a:r>
          </a:p>
          <a:p>
            <a:r>
              <a:rPr lang="en-US">
                <a:ea typeface="Calibri"/>
                <a:cs typeface="Calibri"/>
              </a:rPr>
              <a:t>Our </a:t>
            </a:r>
            <a:r>
              <a:rPr lang="en-US" dirty="0" err="1">
                <a:ea typeface="Calibri"/>
                <a:cs typeface="Calibri"/>
              </a:rPr>
              <a:t>programme</a:t>
            </a:r>
            <a:r>
              <a:rPr lang="en-US" dirty="0">
                <a:ea typeface="Calibri"/>
                <a:cs typeface="Calibri"/>
              </a:rPr>
              <a:t> identity, </a:t>
            </a:r>
            <a:r>
              <a:rPr lang="en-US" dirty="0" err="1">
                <a:ea typeface="Calibri"/>
                <a:cs typeface="Calibri"/>
              </a:rPr>
              <a:t>MoorConnect</a:t>
            </a:r>
            <a:r>
              <a:rPr lang="en-US" dirty="0">
                <a:ea typeface="Calibri"/>
                <a:cs typeface="Calibri"/>
              </a:rPr>
              <a:t>, was created and we were pleased to launch it at our all-staff kindness in healthcare event on 4 December. Work was also undertaken on our EPR blueprint.</a:t>
            </a:r>
          </a:p>
        </p:txBody>
      </p:sp>
      <p:sp>
        <p:nvSpPr>
          <p:cNvPr id="4" name="Slide Number Placeholder 3"/>
          <p:cNvSpPr>
            <a:spLocks noGrp="1"/>
          </p:cNvSpPr>
          <p:nvPr>
            <p:ph type="sldNum" sz="quarter" idx="5"/>
          </p:nvPr>
        </p:nvSpPr>
        <p:spPr/>
        <p:txBody>
          <a:bodyPr/>
          <a:lstStyle/>
          <a:p>
            <a:fld id="{51BC9C47-486B-4C1D-A6C6-7C75D159D1AD}" type="slidenum">
              <a:rPr lang="en-GB" smtClean="0"/>
              <a:t>24</a:t>
            </a:fld>
            <a:endParaRPr lang="en-GB"/>
          </a:p>
        </p:txBody>
      </p:sp>
    </p:spTree>
    <p:extLst>
      <p:ext uri="{BB962C8B-B14F-4D97-AF65-F5344CB8AC3E}">
        <p14:creationId xmlns:p14="http://schemas.microsoft.com/office/powerpoint/2010/main" val="17440260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CD3CF2-A874-7F72-D808-63D0363419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17A46F-741E-2B4F-1BB6-70AD4EFBF5E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2428F3-8AA4-6053-8C01-1F0E3F88BECB}"/>
              </a:ext>
            </a:extLst>
          </p:cNvPr>
          <p:cNvSpPr>
            <a:spLocks noGrp="1"/>
          </p:cNvSpPr>
          <p:nvPr>
            <p:ph type="body" idx="1"/>
          </p:nvPr>
        </p:nvSpPr>
        <p:spPr/>
        <p:txBody>
          <a:bodyPr/>
          <a:lstStyle/>
          <a:p>
            <a:pPr marL="171450" indent="-171450">
              <a:buFont typeface="Arial" panose="020B0604020202020204" pitchFamily="34" charset="0"/>
              <a:buChar char="•"/>
              <a:defRPr/>
            </a:pPr>
            <a:r>
              <a:rPr lang="en-GB"/>
              <a:t>Discovering and developing are important, but delivering is crucial to our purpose, that 'People's sight matters'.</a:t>
            </a:r>
            <a:endParaRPr lang="en-GB">
              <a:ea typeface="Calibri"/>
              <a:cs typeface="Calibri"/>
            </a:endParaRPr>
          </a:p>
          <a:p>
            <a:pPr marL="171450" indent="-171450">
              <a:buFont typeface="Arial" panose="020B0604020202020204" pitchFamily="34" charset="0"/>
              <a:buChar char="•"/>
            </a:pPr>
            <a:r>
              <a:rPr lang="en-GB">
                <a:ea typeface="Calibri"/>
                <a:cs typeface="Calibri"/>
              </a:rPr>
              <a:t>This section will cover financial and operational performance, as well as a couple of illustrations of the way we deliver our services, in line with our values of equity and kindness, as well as excellence.</a:t>
            </a:r>
          </a:p>
          <a:p>
            <a:pPr marL="171450" indent="-171450">
              <a:buFont typeface="Arial" panose="020B0604020202020204" pitchFamily="34" charset="0"/>
              <a:buChar char="•"/>
            </a:pPr>
            <a:endParaRPr lang="en-GB">
              <a:ea typeface="Calibri"/>
              <a:cs typeface="Calibri"/>
            </a:endParaRPr>
          </a:p>
          <a:p>
            <a:pPr marL="171450" indent="-171450">
              <a:buFont typeface="Arial" panose="020B0604020202020204" pitchFamily="34" charset="0"/>
              <a:buChar char="•"/>
            </a:pPr>
            <a:endParaRPr lang="en-GB">
              <a:ea typeface="Calibri"/>
              <a:cs typeface="Calibri"/>
            </a:endParaRPr>
          </a:p>
        </p:txBody>
      </p:sp>
      <p:sp>
        <p:nvSpPr>
          <p:cNvPr id="4" name="Slide Number Placeholder 3">
            <a:extLst>
              <a:ext uri="{FF2B5EF4-FFF2-40B4-BE49-F238E27FC236}">
                <a16:creationId xmlns:a16="http://schemas.microsoft.com/office/drawing/2014/main" id="{BBBF12D5-ED4E-7A16-64C6-6B028BB3EC81}"/>
              </a:ext>
            </a:extLst>
          </p:cNvPr>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1BC9C47-486B-4C1D-A6C6-7C75D159D1AD}" type="slidenum">
              <a:rPr kumimoji="0" lang="en-GB"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9921044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96279D-0111-696E-405F-644F375FC3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4775FD-B02F-3D74-35C3-51D7F94D7D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2BA5EC-329C-006F-2A1B-170EBE37DECC}"/>
              </a:ext>
            </a:extLst>
          </p:cNvPr>
          <p:cNvSpPr>
            <a:spLocks noGrp="1"/>
          </p:cNvSpPr>
          <p:nvPr>
            <p:ph type="body" idx="1"/>
          </p:nvPr>
        </p:nvSpPr>
        <p:spPr/>
        <p:txBody>
          <a:bodyPr/>
          <a:lstStyle/>
          <a:p>
            <a:pPr marL="285750" lvl="0" indent="-285750">
              <a:buFont typeface="Arial" panose="020B0604020202020204" pitchFamily="34" charset="0"/>
              <a:buChar char="•"/>
              <a:defRPr/>
            </a:pPr>
            <a:r>
              <a:rPr lang="en-GB" sz="1800" dirty="0"/>
              <a:t>Moorfields Dubai has been open for 18 years, </a:t>
            </a:r>
            <a:r>
              <a:rPr lang="en-US" sz="1800" dirty="0"/>
              <a:t>during which it has seen over 385,000 patients and performed 32,000 surgeries</a:t>
            </a:r>
            <a:r>
              <a:rPr lang="en-GB" sz="1800" dirty="0"/>
              <a:t>.</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lang="en-GB" sz="1800" dirty="0"/>
              <a:t>Moorfields Abu Dhabi has been open for 10 years, seeing 145,000 patients and providing 7,000 surgeries.</a:t>
            </a:r>
          </a:p>
          <a:p>
            <a:pPr marL="285750" lvl="0" indent="-285750">
              <a:buFont typeface="Arial" panose="020B0604020202020204" pitchFamily="34" charset="0"/>
              <a:buChar char="•"/>
              <a:defRPr/>
            </a:pPr>
            <a:r>
              <a:rPr lang="en-GB" sz="1800" dirty="0"/>
              <a:t>Both branches are JCI-accredited, and </a:t>
            </a:r>
            <a:r>
              <a:rPr lang="en-US" sz="1800" dirty="0"/>
              <a:t>in 2025, Moorfields Dubai became the first Eye hospital in the Middle East to achieve ACHSI Centre of Excellence accreditation. </a:t>
            </a:r>
          </a:p>
          <a:p>
            <a:pPr marL="342900" marR="0" lvl="0" indent="-342900" algn="l" defTabSz="914400" rtl="0" eaLnBrk="1" fontAlgn="auto" latinLnBrk="0" hangingPunct="1">
              <a:lnSpc>
                <a:spcPct val="100000"/>
              </a:lnSpc>
              <a:spcBef>
                <a:spcPts val="1000"/>
              </a:spcBef>
              <a:spcAft>
                <a:spcPts val="20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4" name="Slide Number Placeholder 3">
            <a:extLst>
              <a:ext uri="{FF2B5EF4-FFF2-40B4-BE49-F238E27FC236}">
                <a16:creationId xmlns:a16="http://schemas.microsoft.com/office/drawing/2014/main" id="{2F65E597-3AE7-D5C6-F575-41A0668E79A6}"/>
              </a:ext>
            </a:extLst>
          </p:cNvPr>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1BC9C47-486B-4C1D-A6C6-7C75D159D1AD}" type="slidenum">
              <a:rPr kumimoji="0" lang="en-GB"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6210964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mj-lt"/>
                <a:ea typeface="+mn-ea"/>
                <a:cs typeface="+mn-cs"/>
              </a:rPr>
              <a:t>Moorfields Private is the fifth largest NHS private patient unit in the UK, and in 2024/25 completed over </a:t>
            </a:r>
            <a:r>
              <a:rPr lang="en-GB" sz="1800" b="0" dirty="0">
                <a:latin typeface="+mj-lt"/>
              </a:rPr>
              <a:t>48k outpatient appointments, 5,400 surgeries and 1,400 laser procedures.</a:t>
            </a:r>
          </a:p>
          <a:p>
            <a:pPr marL="342900" indent="-342900">
              <a:lnSpc>
                <a:spcPct val="115000"/>
              </a:lnSpc>
              <a:spcAft>
                <a:spcPts val="800"/>
              </a:spcAft>
              <a:buFont typeface="Arial" panose="020B0604020202020204" pitchFamily="34" charset="0"/>
              <a:buChar char="•"/>
            </a:pPr>
            <a:r>
              <a:rPr lang="en-US" sz="1800" kern="100" dirty="0">
                <a:effectLst/>
                <a:latin typeface="+mj-lt"/>
                <a:ea typeface="Aptos" panose="020B0004020202020204" pitchFamily="34" charset="0"/>
                <a:cs typeface="Times New Roman" panose="02020603050405020304" pitchFamily="18" charset="0"/>
              </a:rPr>
              <a:t>Moorfields Private invests time and resources in building relationships with optometrists, private GPs and International Health Offices to increase its referrals. Educational talks given by our consultants are a key element of this strategy. Our marketing team also creates further awareness of the services on offer to both referrers and patients. A success story for the last financial year is the running of refractive informational events for patients who are interested in vision correction. Led by our consultants, they have a 20-40% conversion to appointment rate.</a:t>
            </a:r>
          </a:p>
          <a:p>
            <a:pPr marL="342900" marR="0" lvl="0" indent="-342900" algn="l" defTabSz="914400" rtl="0" eaLnBrk="1" fontAlgn="auto" latinLnBrk="0" hangingPunct="1">
              <a:lnSpc>
                <a:spcPct val="115000"/>
              </a:lnSpc>
              <a:spcBef>
                <a:spcPts val="0"/>
              </a:spcBef>
              <a:spcAft>
                <a:spcPts val="800"/>
              </a:spcAft>
              <a:buClrTx/>
              <a:buSzTx/>
              <a:buFont typeface="Arial" panose="020B0604020202020204" pitchFamily="34" charset="0"/>
              <a:buChar char="•"/>
              <a:tabLst/>
              <a:defRPr/>
            </a:pPr>
            <a:r>
              <a:rPr lang="en-GB" sz="1800" dirty="0">
                <a:latin typeface="+mj-lt"/>
              </a:rPr>
              <a:t>All the UK and UAE financial surplus from Moorfields Private is reinvested back into Moorfields to benefit all our patients.</a:t>
            </a:r>
          </a:p>
          <a:p>
            <a:pPr marL="342900" indent="-342900">
              <a:lnSpc>
                <a:spcPct val="115000"/>
              </a:lnSpc>
              <a:spcAft>
                <a:spcPts val="800"/>
              </a:spcAft>
              <a:buFont typeface="Arial" panose="020B0604020202020204" pitchFamily="34" charset="0"/>
              <a:buChar char="•"/>
            </a:pPr>
            <a:endParaRPr lang="en-GB" sz="24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GB" sz="2200" b="0" i="0" u="none" strike="noStrike" kern="1200" cap="none" spc="0" normalizeH="0" baseline="0" noProof="0" dirty="0">
              <a:ln>
                <a:noFill/>
              </a:ln>
              <a:solidFill>
                <a:srgbClr val="000000"/>
              </a:solidFill>
              <a:effectLst/>
              <a:uLnTx/>
              <a:uFillTx/>
              <a:latin typeface="Arial" charset="0"/>
              <a:ea typeface="+mn-ea"/>
              <a:cs typeface="+mn-cs"/>
            </a:endParaRPr>
          </a:p>
          <a:p>
            <a:pPr marL="342900" marR="0" lvl="0" indent="-342900" algn="l" defTabSz="914400" rtl="0" eaLnBrk="1" fontAlgn="auto" latinLnBrk="0" hangingPunct="1">
              <a:lnSpc>
                <a:spcPct val="100000"/>
              </a:lnSpc>
              <a:spcBef>
                <a:spcPts val="1000"/>
              </a:spcBef>
              <a:spcAft>
                <a:spcPts val="20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1BC9C47-486B-4C1D-A6C6-7C75D159D1AD}" type="slidenum">
              <a:rPr kumimoji="0" lang="en-GB"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0357371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dirty="0"/>
              <a:t>This year, ten of our clinicians were recognised in The Ophthalmologist’s Power List. This represented a staggering 20% of the people recognised worldwide in the shortened 2025 list.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dirty="0"/>
              <a:t>Sobha </a:t>
            </a:r>
            <a:r>
              <a:rPr lang="en-GB" sz="1800" dirty="0" err="1"/>
              <a:t>Sivaprasad</a:t>
            </a:r>
            <a:r>
              <a:rPr lang="en-GB" sz="1800" dirty="0"/>
              <a:t>, one of the ten, was also honoured by the Macular Society and Asia-Pacific </a:t>
            </a:r>
            <a:r>
              <a:rPr lang="en-GB" sz="1800" dirty="0" err="1"/>
              <a:t>Vitreo</a:t>
            </a:r>
            <a:r>
              <a:rPr lang="en-GB" sz="1800" dirty="0"/>
              <a:t>-retinal Society.</a:t>
            </a:r>
            <a:endParaRPr lang="en-GB" sz="1800" dirty="0">
              <a:ea typeface="Calibri"/>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dirty="0"/>
              <a:t>Ken Pullum, principal optometrist, was awarded the Frank Petticrew Award for Contact Lens Research in Optometry by the College of Optometrists. </a:t>
            </a:r>
            <a:endParaRPr lang="en-GB" sz="1800" dirty="0">
              <a:ea typeface="Calibri"/>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dirty="0"/>
              <a:t>Flossie Donovan, play specialist, won charity Starlight’s Mentor of the Year 2024 award </a:t>
            </a:r>
            <a:endParaRPr lang="en-GB" sz="1800" dirty="0">
              <a:ea typeface="Calibri"/>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dirty="0"/>
              <a:t>Dr Roxanne Crosby </a:t>
            </a:r>
            <a:r>
              <a:rPr lang="en-GB" sz="1800" dirty="0" err="1"/>
              <a:t>Nwaobi</a:t>
            </a:r>
            <a:r>
              <a:rPr lang="en-GB" sz="1800" dirty="0"/>
              <a:t>, lead nurse for research, who has been awarded a Fellowship by the Royal College of Nursing (RCN).</a:t>
            </a:r>
            <a:endParaRPr lang="en-GB" sz="1800" dirty="0">
              <a:ea typeface="Calibri"/>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dirty="0"/>
              <a:t>There are many, many more honours I could mention, this just gives a flavour of the individual achievements across the spectrum of our staff. </a:t>
            </a:r>
            <a:endParaRPr lang="en-GB" sz="1800" dirty="0">
              <a:ea typeface="Calibri"/>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6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b="0" dirty="0"/>
          </a:p>
        </p:txBody>
      </p:sp>
      <p:sp>
        <p:nvSpPr>
          <p:cNvPr id="4" name="Slide Number Placeholder 3"/>
          <p:cNvSpPr>
            <a:spLocks noGrp="1"/>
          </p:cNvSpPr>
          <p:nvPr>
            <p:ph type="sldNum" sz="quarter" idx="10"/>
          </p:nvPr>
        </p:nvSpPr>
        <p:spPr/>
        <p:txBody>
          <a:bodyPr/>
          <a:lstStyle/>
          <a:p>
            <a:fld id="{51BC9C47-486B-4C1D-A6C6-7C75D159D1AD}" type="slidenum">
              <a:rPr lang="en-GB" smtClean="0">
                <a:solidFill>
                  <a:prstClr val="black"/>
                </a:solidFill>
              </a:rPr>
              <a:pPr/>
              <a:t>28</a:t>
            </a:fld>
            <a:endParaRPr lang="en-GB">
              <a:solidFill>
                <a:prstClr val="black"/>
              </a:solidFill>
            </a:endParaRPr>
          </a:p>
        </p:txBody>
      </p:sp>
    </p:spTree>
    <p:extLst>
      <p:ext uri="{BB962C8B-B14F-4D97-AF65-F5344CB8AC3E}">
        <p14:creationId xmlns:p14="http://schemas.microsoft.com/office/powerpoint/2010/main" val="27224184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defRPr/>
            </a:pPr>
            <a:r>
              <a:rPr lang="en-GB" sz="1800" dirty="0">
                <a:latin typeface="+mj-lt"/>
                <a:ea typeface="Calibri"/>
                <a:cs typeface="Calibri"/>
              </a:rPr>
              <a:t>Our top media during the year was our biggest breakthrough, the gene therapy for LCA4</a:t>
            </a:r>
          </a:p>
          <a:p>
            <a:pPr marL="171450" indent="-171450">
              <a:buFont typeface="Arial" panose="020B0604020202020204" pitchFamily="34" charset="0"/>
              <a:buChar char="•"/>
              <a:defRPr/>
            </a:pPr>
            <a:r>
              <a:rPr lang="en-GB" sz="1800" dirty="0">
                <a:latin typeface="+mj-lt"/>
                <a:ea typeface="Calibri"/>
                <a:cs typeface="Calibri"/>
              </a:rPr>
              <a:t>We welcomed Nighat Arif and ITV's This Morning to showcase our cataracts service, and they were able to film 'before and after' interviews with our surgeon Chris Leak and a patient who had lost his sight due to a rapid onset cataract. By the end of the programme, he could see again.</a:t>
            </a:r>
          </a:p>
          <a:p>
            <a:pPr marL="171450" indent="-171450">
              <a:buFont typeface="Arial" panose="020B0604020202020204" pitchFamily="34" charset="0"/>
              <a:buChar char="•"/>
              <a:defRPr/>
            </a:pPr>
            <a:r>
              <a:rPr lang="en-GB" sz="1800" dirty="0">
                <a:latin typeface="+mj-lt"/>
                <a:ea typeface="Calibri"/>
                <a:cs typeface="Calibri"/>
              </a:rPr>
              <a:t>I would now like to hand over to Arthur Vaughan for a summary of our financial and operational performance.</a:t>
            </a:r>
          </a:p>
        </p:txBody>
      </p:sp>
      <p:sp>
        <p:nvSpPr>
          <p:cNvPr id="4" name="Slide Number Placeholder 3"/>
          <p:cNvSpPr>
            <a:spLocks noGrp="1"/>
          </p:cNvSpPr>
          <p:nvPr>
            <p:ph type="sldNum" sz="quarter" idx="10"/>
          </p:nvPr>
        </p:nvSpPr>
        <p:spPr/>
        <p:txBody>
          <a:bodyPr/>
          <a:lstStyle/>
          <a:p>
            <a:fld id="{51BC9C47-486B-4C1D-A6C6-7C75D159D1AD}" type="slidenum">
              <a:rPr lang="en-GB" smtClean="0"/>
              <a:t>29</a:t>
            </a:fld>
            <a:endParaRPr lang="en-GB"/>
          </a:p>
        </p:txBody>
      </p:sp>
    </p:spTree>
    <p:extLst>
      <p:ext uri="{BB962C8B-B14F-4D97-AF65-F5344CB8AC3E}">
        <p14:creationId xmlns:p14="http://schemas.microsoft.com/office/powerpoint/2010/main" val="1519686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GB" sz="1800" dirty="0"/>
              <a:t>This afternoon, we will be hearing a review of governor activity during the year from </a:t>
            </a:r>
            <a:r>
              <a:rPr lang="en-GB" sz="1800" kern="1200" baseline="0" dirty="0">
                <a:solidFill>
                  <a:schemeClr val="tx1"/>
                </a:solidFill>
                <a:effectLst/>
                <a:latin typeface="+mn-lt"/>
                <a:ea typeface="+mn-ea"/>
                <a:cs typeface="+mn-cs"/>
              </a:rPr>
              <a:t>vice chair of our membership council, Allan MacCarthy.</a:t>
            </a:r>
            <a:endParaRPr lang="en-GB" sz="1800" dirty="0"/>
          </a:p>
          <a:p>
            <a:pPr marL="285750" indent="-285750">
              <a:buFont typeface="Arial" panose="020B0604020202020204" pitchFamily="34" charset="0"/>
              <a:buChar char="•"/>
            </a:pPr>
            <a:r>
              <a:rPr lang="en-GB" sz="1800" dirty="0"/>
              <a:t>This will be followed by highlights from the year and a performance review from Peter Ridley, our interim chief executive, a financial and operational review from Arthur Vaughan, chief financial officer and a review of our quality and safety and education performance by Sheila Adam our chief nurse.</a:t>
            </a:r>
          </a:p>
          <a:p>
            <a:pPr marL="285750" lvl="0" indent="-285750">
              <a:buFont typeface="Arial" panose="020B0604020202020204" pitchFamily="34" charset="0"/>
              <a:buChar char="•"/>
            </a:pPr>
            <a:r>
              <a:rPr lang="en-GB" sz="1800" kern="1200" baseline="0" dirty="0">
                <a:solidFill>
                  <a:schemeClr val="tx1"/>
                </a:solidFill>
                <a:effectLst/>
                <a:latin typeface="+mn-lt"/>
                <a:ea typeface="+mn-ea"/>
                <a:cs typeface="+mn-cs"/>
              </a:rPr>
              <a:t>There will then be an opportunity to ask questions. We also asked for questions to be submitted in advance, particularly to enable those who are watching online to submit questions. We’ll answer these questions as well as those raised in the hall. When you ask a question, it would be helpful if you could give your name and explain in what capacity you are here today – member of Moorfields, patient, staff etc. When we have finished answering questions, this will conclude the formal part of the meeting. </a:t>
            </a:r>
          </a:p>
          <a:p>
            <a:pPr marL="285750" lvl="0" indent="-285750">
              <a:buFont typeface="Arial" panose="020B0604020202020204" pitchFamily="34" charset="0"/>
              <a:buChar char="•"/>
            </a:pPr>
            <a:r>
              <a:rPr lang="en-GB" dirty="0"/>
              <a:t>So, to start proceedings, we need to approve the minutes from last year, which have been posted on the website. I am aware that Rob Jones is proposing we accept the minutes of the AGM from last year, and Paul Murphy is seconding these (note: they are joining online but do not need to say anything). Can we approve the minutes - approved.</a:t>
            </a:r>
            <a:endParaRPr lang="en-GB" sz="1800" kern="1200" baseline="0" dirty="0">
              <a:solidFill>
                <a:schemeClr val="tx1"/>
              </a:solidFill>
              <a:effectLst/>
              <a:latin typeface="+mn-lt"/>
              <a:ea typeface="+mn-ea"/>
              <a:cs typeface="+mn-cs"/>
            </a:endParaRPr>
          </a:p>
          <a:p>
            <a:pPr marL="285750" lvl="0" indent="-285750">
              <a:buFont typeface="Arial" panose="020B0604020202020204" pitchFamily="34" charset="0"/>
              <a:buChar char="•"/>
            </a:pPr>
            <a:r>
              <a:rPr lang="en-GB" sz="1800" kern="1200" baseline="0" dirty="0">
                <a:solidFill>
                  <a:schemeClr val="tx1"/>
                </a:solidFill>
                <a:effectLst/>
                <a:latin typeface="+mn-lt"/>
                <a:ea typeface="+mn-ea"/>
                <a:cs typeface="+mn-cs"/>
              </a:rPr>
              <a:t>I would now like to draw your attention to two important records of the year that has just been – our 2024/25 annual report and our accompanying quality report. They are on our website, and they are really important accounts both of what we have achieved and how we have done it.  If you’ve not read them, please do as they give a real flavour of the extraordinary range of clinical care that we offer, and of how the whole organisation is focused on delivering safe and effective care. </a:t>
            </a:r>
          </a:p>
          <a:p>
            <a:pPr marL="285750" indent="-285750">
              <a:buFont typeface="Arial" panose="020B0604020202020204" pitchFamily="34" charset="0"/>
              <a:buChar char="•"/>
            </a:pPr>
            <a:endParaRPr lang="en-GB" sz="1800" dirty="0"/>
          </a:p>
          <a:p>
            <a:pPr marL="0" indent="0">
              <a:buFont typeface="Arial" panose="020B0604020202020204" pitchFamily="34" charset="0"/>
              <a:buNone/>
            </a:pPr>
            <a:endParaRPr lang="en-GB" dirty="0"/>
          </a:p>
        </p:txBody>
      </p:sp>
      <p:sp>
        <p:nvSpPr>
          <p:cNvPr id="4" name="Slide Number Placeholder 3"/>
          <p:cNvSpPr>
            <a:spLocks noGrp="1"/>
          </p:cNvSpPr>
          <p:nvPr>
            <p:ph type="sldNum" sz="quarter" idx="5"/>
          </p:nvPr>
        </p:nvSpPr>
        <p:spPr/>
        <p:txBody>
          <a:bodyPr/>
          <a:lstStyle/>
          <a:p>
            <a:fld id="{51BC9C47-486B-4C1D-A6C6-7C75D159D1AD}" type="slidenum">
              <a:rPr lang="en-GB" smtClean="0"/>
              <a:t>3</a:t>
            </a:fld>
            <a:endParaRPr lang="en-GB"/>
          </a:p>
        </p:txBody>
      </p:sp>
    </p:spTree>
    <p:extLst>
      <p:ext uri="{BB962C8B-B14F-4D97-AF65-F5344CB8AC3E}">
        <p14:creationId xmlns:p14="http://schemas.microsoft.com/office/powerpoint/2010/main" val="42006113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dirty="0">
                <a:latin typeface="+mj-lt"/>
              </a:rPr>
              <a:t>Thank you, Peter</a:t>
            </a:r>
            <a:endParaRPr kumimoji="0" lang="en-GB" sz="1800" b="0" i="0" u="none" strike="noStrike" kern="1200" cap="none" spc="0" normalizeH="0" baseline="0" noProof="0" dirty="0">
              <a:ln>
                <a:noFill/>
              </a:ln>
              <a:solidFill>
                <a:prstClr val="black"/>
              </a:solidFill>
              <a:effectLst/>
              <a:uLnTx/>
              <a:uFillTx/>
              <a:latin typeface="+mj-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mj-lt"/>
                <a:ea typeface="+mn-ea"/>
                <a:cs typeface="+mn-cs"/>
              </a:rPr>
              <a:t>The trust has shown growth in both NHS and Private income during 2024/25 through increased patient activity, with other operating income also increasing.</a:t>
            </a:r>
            <a:endParaRPr lang="en-GB" sz="1800" b="0" i="0" u="none" strike="noStrike" kern="1200" cap="none" spc="0" normalizeH="0" baseline="0" noProof="0" dirty="0">
              <a:ln>
                <a:noFill/>
              </a:ln>
              <a:solidFill>
                <a:prstClr val="black"/>
              </a:solidFill>
              <a:effectLst/>
              <a:uLnTx/>
              <a:uFillTx/>
              <a:latin typeface="+mj-lt"/>
              <a:ea typeface="Calibri"/>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mj-lt"/>
                <a:ea typeface="+mn-ea"/>
                <a:cs typeface="+mn-cs"/>
              </a:rPr>
              <a:t>Other operating income includes research and development, education and training and charitable income.</a:t>
            </a:r>
            <a:endParaRPr lang="en-GB" sz="1800" b="0" i="0" u="none" strike="noStrike" kern="1200" cap="none" spc="0" normalizeH="0" baseline="0" noProof="0" dirty="0">
              <a:ln>
                <a:noFill/>
              </a:ln>
              <a:solidFill>
                <a:prstClr val="black"/>
              </a:solidFill>
              <a:effectLst/>
              <a:uLnTx/>
              <a:uFillTx/>
              <a:latin typeface="+mj-lt"/>
              <a:ea typeface="Calibri"/>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mj-lt"/>
                <a:ea typeface="+mn-ea"/>
                <a:cs typeface="+mn-cs"/>
              </a:rPr>
              <a:t>The surplus reflects the phasing of payments for Oriel.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mj-lt"/>
                <a:ea typeface="+mn-ea"/>
                <a:cs typeface="+mn-cs"/>
              </a:rPr>
              <a:t>Cover off financial stability here</a:t>
            </a:r>
            <a:endParaRPr lang="en-GB" sz="1800" b="0" i="0" u="none" strike="noStrike" kern="1200" cap="none" spc="0" normalizeH="0" baseline="0" noProof="0" dirty="0">
              <a:ln>
                <a:noFill/>
              </a:ln>
              <a:solidFill>
                <a:prstClr val="black"/>
              </a:solidFill>
              <a:effectLst/>
              <a:uLnTx/>
              <a:uFillTx/>
              <a:latin typeface="+mj-lt"/>
              <a:ea typeface="Calibri"/>
              <a:cs typeface="Calibri"/>
            </a:endParaRPr>
          </a:p>
          <a:p>
            <a:pPr marL="171450" indent="-171450">
              <a:buFont typeface="Arial" panose="020B0604020202020204" pitchFamily="34" charset="0"/>
              <a:buChar char="•"/>
              <a:defRPr/>
            </a:pPr>
            <a:r>
              <a:rPr lang="en-GB" sz="1800" dirty="0">
                <a:latin typeface="+mj-lt"/>
                <a:ea typeface="Calibri"/>
                <a:cs typeface="Calibri"/>
              </a:rPr>
              <a:t>Now I am going to give you a review of our operational performance in 2024/25</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b="0" i="0" u="none" strike="noStrike" kern="1200" cap="none" spc="0" normalizeH="0" baseline="0" noProof="0" dirty="0">
              <a:ln>
                <a:noFill/>
              </a:ln>
              <a:solidFill>
                <a:prstClr val="black"/>
              </a:solidFill>
              <a:effectLst/>
              <a:uLnTx/>
              <a:uFillTx/>
              <a:latin typeface="Calibri"/>
              <a:ea typeface="Calibri"/>
              <a:cs typeface="Calibri"/>
            </a:endParaRPr>
          </a:p>
          <a:p>
            <a:pPr marL="171450" indent="-171450">
              <a:buFont typeface="Arial" panose="020B0604020202020204" pitchFamily="34" charset="0"/>
              <a:buChar char="•"/>
            </a:pPr>
            <a:endParaRPr lang="en-GB" sz="1200" dirty="0">
              <a:ea typeface="Calibri"/>
              <a:cs typeface="Calibri"/>
            </a:endParaRPr>
          </a:p>
          <a:p>
            <a:endParaRPr lang="en-GB"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1BC9C47-486B-4C1D-A6C6-7C75D159D1AD}" type="slidenum">
              <a:rPr kumimoji="0" lang="en-GB"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261283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year, we have seen further growth in our activities, by almost 5% against 2023/24, to over three quarters of a million appointments</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1BC9C47-486B-4C1D-A6C6-7C75D159D1AD}" type="slidenum">
              <a:rPr kumimoji="0" lang="en-GB"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0596911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a:t>We have continued to consistently deliver both elective and outpatient activity at the same levels as before the pandemic</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1BC9C47-486B-4C1D-A6C6-7C75D159D1AD}" type="slidenum">
              <a:rPr kumimoji="0" lang="en-GB"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4825959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98% of patients are seen in A&amp;E within four hours, the target being 95%</a:t>
            </a:r>
          </a:p>
          <a:p>
            <a:pPr marL="171450" indent="-171450">
              <a:buFont typeface="Arial" panose="020B0604020202020204" pitchFamily="34" charset="0"/>
              <a:buChar char="•"/>
            </a:pPr>
            <a:r>
              <a:rPr lang="en-GB" dirty="0"/>
              <a:t>We also exceeded all six of the cancer targets</a:t>
            </a:r>
          </a:p>
          <a:p>
            <a:pPr marL="171450" indent="-171450">
              <a:buFont typeface="Arial" panose="020B0604020202020204" pitchFamily="34" charset="0"/>
              <a:buChar char="•"/>
            </a:pPr>
            <a:r>
              <a:rPr lang="en-GB" dirty="0"/>
              <a:t>We are in the top 10 trusts nationally with our referral to treatment performance, a considerable improvement since the pandemic</a:t>
            </a:r>
          </a:p>
          <a:p>
            <a:pPr marL="171450" indent="-171450">
              <a:buFont typeface="Arial" panose="020B0604020202020204" pitchFamily="34" charset="0"/>
              <a:buChar char="•"/>
            </a:pPr>
            <a:r>
              <a:rPr lang="en-GB" dirty="0"/>
              <a:t>Now I will be handing over to Sheila Adam our chief nurse who will be giving us a review of quality and safety, education and Friends of Moorfields</a:t>
            </a:r>
          </a:p>
        </p:txBody>
      </p:sp>
      <p:sp>
        <p:nvSpPr>
          <p:cNvPr id="4" name="Slide Number Placeholder 3"/>
          <p:cNvSpPr>
            <a:spLocks noGrp="1"/>
          </p:cNvSpPr>
          <p:nvPr>
            <p:ph type="sldNum" sz="quarter" idx="5"/>
          </p:nvPr>
        </p:nvSpPr>
        <p:spPr/>
        <p:txBody>
          <a:bodyPr/>
          <a:lstStyle/>
          <a:p>
            <a:fld id="{51BC9C47-486B-4C1D-A6C6-7C75D159D1AD}" type="slidenum">
              <a:rPr lang="en-GB" smtClean="0"/>
              <a:t>33</a:t>
            </a:fld>
            <a:endParaRPr lang="en-GB"/>
          </a:p>
        </p:txBody>
      </p:sp>
    </p:spTree>
    <p:extLst>
      <p:ext uri="{BB962C8B-B14F-4D97-AF65-F5344CB8AC3E}">
        <p14:creationId xmlns:p14="http://schemas.microsoft.com/office/powerpoint/2010/main" val="190522657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r>
              <a:rPr lang="en-GB" sz="1800" kern="1200" baseline="0" dirty="0">
                <a:solidFill>
                  <a:schemeClr val="tx1"/>
                </a:solidFill>
                <a:effectLst/>
                <a:latin typeface="+mn-lt"/>
                <a:ea typeface="+mn-ea"/>
                <a:cs typeface="+mn-cs"/>
              </a:rPr>
              <a:t>Thank you, Arthur,</a:t>
            </a:r>
          </a:p>
          <a:p>
            <a:pPr marL="0" indent="0">
              <a:buFont typeface="Wingdings" panose="05000000000000000000" pitchFamily="2" charset="2"/>
              <a:buNone/>
            </a:pPr>
            <a:endParaRPr lang="en-GB" sz="1800" kern="1200" baseline="0" dirty="0">
              <a:solidFill>
                <a:schemeClr val="tx1"/>
              </a:solidFill>
              <a:effectLst/>
              <a:latin typeface="+mn-lt"/>
              <a:ea typeface="+mn-ea"/>
              <a:cs typeface="+mn-cs"/>
            </a:endParaRPr>
          </a:p>
          <a:p>
            <a:r>
              <a:rPr lang="en-GB" sz="1800" b="0" i="0" kern="1200" baseline="0" dirty="0">
                <a:solidFill>
                  <a:schemeClr val="tx1"/>
                </a:solidFill>
                <a:effectLst/>
                <a:latin typeface="+mn-lt"/>
                <a:ea typeface="+mn-ea"/>
                <a:cs typeface="+mn-cs"/>
              </a:rPr>
              <a:t>We have implemented the patient safety incident response framework (PSIRF), which is a national framework and cultural shift that is focused on getting the most learning from incidents, supporting patients and staff following an event developing meaningful actions that lead to sustainable improvement. </a:t>
            </a:r>
          </a:p>
          <a:p>
            <a:r>
              <a:rPr lang="en-GB" sz="1800" b="1" i="0" kern="1200" baseline="0" dirty="0">
                <a:solidFill>
                  <a:schemeClr val="tx1"/>
                </a:solidFill>
                <a:effectLst/>
                <a:latin typeface="+mn-lt"/>
                <a:ea typeface="+mn-ea"/>
                <a:cs typeface="+mn-cs"/>
              </a:rPr>
              <a:t>For patient safety, we have:</a:t>
            </a:r>
            <a:endParaRPr lang="en-GB" sz="1800" b="0" i="0" kern="1200" baseline="0" dirty="0">
              <a:solidFill>
                <a:schemeClr val="tx1"/>
              </a:solidFill>
              <a:effectLst/>
              <a:latin typeface="+mn-lt"/>
              <a:ea typeface="+mn-ea"/>
              <a:cs typeface="+mn-cs"/>
            </a:endParaRPr>
          </a:p>
          <a:p>
            <a:r>
              <a:rPr lang="en-GB" sz="1800" b="0" i="0" kern="1200" baseline="0" dirty="0">
                <a:solidFill>
                  <a:schemeClr val="tx1"/>
                </a:solidFill>
                <a:effectLst/>
                <a:latin typeface="+mn-lt"/>
                <a:ea typeface="+mn-ea"/>
                <a:cs typeface="+mn-cs"/>
              </a:rPr>
              <a:t>Implemented the patient safety incident response framework (PSIRF), which is a national framework and cultural shift that is focused on getting the most learning from incidents, supporting patients and staff following an event and developing meaningful actions that lead to sustainable improvement. </a:t>
            </a:r>
          </a:p>
          <a:p>
            <a:r>
              <a:rPr lang="en-GB" sz="1800" b="0" i="0" kern="1200" baseline="0" dirty="0">
                <a:solidFill>
                  <a:schemeClr val="tx1"/>
                </a:solidFill>
                <a:effectLst/>
                <a:latin typeface="+mn-lt"/>
                <a:ea typeface="+mn-ea"/>
                <a:cs typeface="+mn-cs"/>
              </a:rPr>
              <a:t>We have also adopted shared decision-making, so all voices are heard in the process</a:t>
            </a:r>
          </a:p>
          <a:p>
            <a:r>
              <a:rPr lang="en-GB" sz="1800" b="1" i="0" kern="1200" baseline="0" dirty="0">
                <a:solidFill>
                  <a:schemeClr val="tx1"/>
                </a:solidFill>
                <a:effectLst/>
                <a:latin typeface="+mn-lt"/>
                <a:ea typeface="+mn-ea"/>
                <a:cs typeface="+mn-cs"/>
              </a:rPr>
              <a:t>For clinical effectiveness, we have:</a:t>
            </a:r>
            <a:endParaRPr lang="en-GB" sz="1800" b="0" i="0" kern="1200" baseline="0" dirty="0">
              <a:solidFill>
                <a:schemeClr val="tx1"/>
              </a:solidFill>
              <a:effectLst/>
              <a:latin typeface="+mn-lt"/>
              <a:ea typeface="+mn-ea"/>
              <a:cs typeface="+mn-cs"/>
            </a:endParaRPr>
          </a:p>
          <a:p>
            <a:r>
              <a:rPr lang="en-GB" sz="1800" b="0" i="0" kern="1200" baseline="0" dirty="0">
                <a:solidFill>
                  <a:schemeClr val="tx1"/>
                </a:solidFill>
                <a:effectLst/>
                <a:latin typeface="+mn-lt"/>
                <a:ea typeface="+mn-ea"/>
                <a:cs typeface="+mn-cs"/>
              </a:rPr>
              <a:t>Performed strongly against the 28 core clinical outcomes we are measured against nationally in the patient safety elements to reflect the patient safety incident response framework, also known as PSIRF.</a:t>
            </a:r>
          </a:p>
          <a:p>
            <a:r>
              <a:rPr lang="en-GB" sz="1800" b="0" i="0" kern="1200" baseline="0" dirty="0">
                <a:solidFill>
                  <a:schemeClr val="tx1"/>
                </a:solidFill>
                <a:effectLst/>
                <a:latin typeface="+mn-lt"/>
                <a:ea typeface="+mn-ea"/>
                <a:cs typeface="+mn-cs"/>
              </a:rPr>
              <a:t>We saw further reductions in our already-low complication rates for cataracts, showing further improvements in our post common surgical procedure.</a:t>
            </a:r>
          </a:p>
          <a:p>
            <a:r>
              <a:rPr lang="en-GB" sz="1800" b="0" i="0" kern="1200" baseline="0" dirty="0">
                <a:solidFill>
                  <a:schemeClr val="tx1"/>
                </a:solidFill>
                <a:effectLst/>
                <a:latin typeface="+mn-lt"/>
                <a:ea typeface="+mn-ea"/>
                <a:cs typeface="+mn-cs"/>
              </a:rPr>
              <a:t>We saw continued reductions in infection rates for those requiring regular eye injections, our most common procedure trust-wide.</a:t>
            </a:r>
          </a:p>
          <a:p>
            <a:r>
              <a:rPr lang="en-GB" sz="1800" b="0" i="0" kern="1200" baseline="0" dirty="0">
                <a:solidFill>
                  <a:schemeClr val="tx1"/>
                </a:solidFill>
                <a:effectLst/>
                <a:latin typeface="+mn-lt"/>
                <a:ea typeface="+mn-ea"/>
                <a:cs typeface="+mn-cs"/>
              </a:rPr>
              <a:t>We also continued our trend of increased success in retinal detachment surgery, with plans for nurse-led longer term follow-up to ensure that initial success rates are maintained</a:t>
            </a:r>
            <a:r>
              <a:rPr lang="en-GB" sz="1800" b="0" i="1" kern="1200" baseline="0" dirty="0">
                <a:solidFill>
                  <a:schemeClr val="tx1"/>
                </a:solidFill>
                <a:effectLst/>
                <a:latin typeface="+mn-lt"/>
                <a:ea typeface="+mn-ea"/>
                <a:cs typeface="+mn-cs"/>
              </a:rPr>
              <a:t>.</a:t>
            </a:r>
            <a:endParaRPr lang="en-GB" sz="1800" b="0" i="0" kern="1200" baseline="0" dirty="0">
              <a:solidFill>
                <a:schemeClr val="tx1"/>
              </a:solidFill>
              <a:effectLst/>
              <a:latin typeface="+mn-lt"/>
              <a:ea typeface="+mn-ea"/>
              <a:cs typeface="+mn-cs"/>
            </a:endParaRPr>
          </a:p>
          <a:p>
            <a:r>
              <a:rPr lang="en-GB" sz="1800" b="1" i="0" kern="1200" baseline="0" dirty="0">
                <a:solidFill>
                  <a:schemeClr val="tx1"/>
                </a:solidFill>
                <a:effectLst/>
                <a:latin typeface="+mn-lt"/>
                <a:ea typeface="+mn-ea"/>
                <a:cs typeface="+mn-cs"/>
              </a:rPr>
              <a:t>For patient experience, we have:</a:t>
            </a:r>
            <a:endParaRPr lang="en-GB" sz="1800" b="0" i="0" kern="1200" baseline="0" dirty="0">
              <a:solidFill>
                <a:schemeClr val="tx1"/>
              </a:solidFill>
              <a:effectLst/>
              <a:latin typeface="+mn-lt"/>
              <a:ea typeface="+mn-ea"/>
              <a:cs typeface="+mn-cs"/>
            </a:endParaRPr>
          </a:p>
          <a:p>
            <a:r>
              <a:rPr lang="en-GB" sz="1800" b="0" i="0" kern="1200" baseline="0" dirty="0">
                <a:solidFill>
                  <a:schemeClr val="tx1"/>
                </a:solidFill>
                <a:effectLst/>
                <a:latin typeface="+mn-lt"/>
                <a:ea typeface="+mn-ea"/>
                <a:cs typeface="+mn-cs"/>
              </a:rPr>
              <a:t>Made improvements in patient transport and in Certificate of Vision Impairment processing times</a:t>
            </a:r>
          </a:p>
          <a:p>
            <a:r>
              <a:rPr lang="en-GB" sz="1800" b="0" i="0" kern="1200" baseline="0" dirty="0">
                <a:solidFill>
                  <a:schemeClr val="tx1"/>
                </a:solidFill>
                <a:effectLst/>
                <a:latin typeface="+mn-lt"/>
                <a:ea typeface="+mn-ea"/>
                <a:cs typeface="+mn-cs"/>
              </a:rPr>
              <a:t>Made progress in implementing the Accessible Information Standard across all our communications</a:t>
            </a:r>
          </a:p>
          <a:p>
            <a:r>
              <a:rPr lang="en-GB" sz="1800" b="1" i="0" kern="1200" baseline="0" dirty="0">
                <a:solidFill>
                  <a:schemeClr val="tx1"/>
                </a:solidFill>
                <a:effectLst/>
                <a:latin typeface="+mn-lt"/>
                <a:ea typeface="+mn-ea"/>
                <a:cs typeface="+mn-cs"/>
              </a:rPr>
              <a:t>And, in wider quality work, we have:</a:t>
            </a:r>
            <a:endParaRPr lang="en-GB" sz="1800" b="0" i="0" kern="1200" baseline="0" dirty="0">
              <a:solidFill>
                <a:schemeClr val="tx1"/>
              </a:solidFill>
              <a:effectLst/>
              <a:latin typeface="+mn-lt"/>
              <a:ea typeface="+mn-ea"/>
              <a:cs typeface="+mn-cs"/>
            </a:endParaRPr>
          </a:p>
          <a:p>
            <a:r>
              <a:rPr lang="en-GB" sz="1800" b="0" i="0" kern="1200" baseline="0" dirty="0">
                <a:solidFill>
                  <a:schemeClr val="tx1"/>
                </a:solidFill>
                <a:effectLst/>
                <a:latin typeface="+mn-lt"/>
                <a:ea typeface="+mn-ea"/>
                <a:cs typeface="+mn-cs"/>
              </a:rPr>
              <a:t>Celebrated Safer September, giving us a month of focused activities to reinforce that quality is central to all we do. This has included walkabouts, weekly focus areas, and targeted information gathering to drive future quality improvement across the Trust.</a:t>
            </a:r>
          </a:p>
          <a:p>
            <a:r>
              <a:rPr lang="en-GB" sz="1800" b="0" i="0" kern="1200" baseline="0" dirty="0">
                <a:solidFill>
                  <a:schemeClr val="tx1"/>
                </a:solidFill>
                <a:effectLst/>
                <a:latin typeface="+mn-lt"/>
                <a:ea typeface="+mn-ea"/>
                <a:cs typeface="+mn-cs"/>
              </a:rPr>
              <a:t>Worked hard to enable and promote continuous improvement across the Trust</a:t>
            </a:r>
          </a:p>
          <a:p>
            <a:pPr marL="0" lvl="1" indent="0">
              <a:buFont typeface="Arial" panose="020B0604020202020204" pitchFamily="34" charset="0"/>
              <a:buNone/>
            </a:pPr>
            <a:endParaRPr lang="en-US" sz="1400" dirty="0"/>
          </a:p>
          <a:p>
            <a:endParaRPr lang="en-GB" dirty="0"/>
          </a:p>
        </p:txBody>
      </p:sp>
      <p:sp>
        <p:nvSpPr>
          <p:cNvPr id="4" name="Slide Number Placeholder 3"/>
          <p:cNvSpPr>
            <a:spLocks noGrp="1"/>
          </p:cNvSpPr>
          <p:nvPr>
            <p:ph type="sldNum" sz="quarter" idx="5"/>
          </p:nvPr>
        </p:nvSpPr>
        <p:spPr/>
        <p:txBody>
          <a:bodyPr/>
          <a:lstStyle/>
          <a:p>
            <a:fld id="{AB20760D-54F7-4899-8625-05F0AD66A40D}" type="slidenum">
              <a:rPr lang="en-GB" smtClean="0"/>
              <a:t>34</a:t>
            </a:fld>
            <a:endParaRPr lang="en-GB"/>
          </a:p>
        </p:txBody>
      </p:sp>
    </p:spTree>
    <p:extLst>
      <p:ext uri="{BB962C8B-B14F-4D97-AF65-F5344CB8AC3E}">
        <p14:creationId xmlns:p14="http://schemas.microsoft.com/office/powerpoint/2010/main" val="42797756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It was a successful year for Moorfields Education, which offers education in Ophthalmology across a range of professions for undergraduates, post-graduates, apprenticeships and speciality short courses.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Read the figures out.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And then say: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Postgraduate education courses for non-medical staff are supported by CPD funds and income from some courses.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The Moorfields Academy provides an inclusive and multi‑professional forum for networking, scholarship, and topical education, it hosted three meetings with sixteen speakers on topics such as sexual misconduct in surgery, racial bias in ophthalmology, artificial intelligence, and art and wellbeing,</a:t>
            </a:r>
          </a:p>
          <a:p>
            <a:endParaRPr lang="en-GB" dirty="0"/>
          </a:p>
        </p:txBody>
      </p:sp>
      <p:sp>
        <p:nvSpPr>
          <p:cNvPr id="4" name="Slide Number Placeholder 3"/>
          <p:cNvSpPr>
            <a:spLocks noGrp="1"/>
          </p:cNvSpPr>
          <p:nvPr>
            <p:ph type="sldNum" sz="quarter" idx="5"/>
          </p:nvPr>
        </p:nvSpPr>
        <p:spPr/>
        <p:txBody>
          <a:bodyPr/>
          <a:lstStyle/>
          <a:p>
            <a:fld id="{51BC9C47-486B-4C1D-A6C6-7C75D159D1AD}" type="slidenum">
              <a:rPr lang="en-GB" smtClean="0"/>
              <a:t>35</a:t>
            </a:fld>
            <a:endParaRPr lang="en-GB"/>
          </a:p>
        </p:txBody>
      </p:sp>
    </p:spTree>
    <p:extLst>
      <p:ext uri="{BB962C8B-B14F-4D97-AF65-F5344CB8AC3E}">
        <p14:creationId xmlns:p14="http://schemas.microsoft.com/office/powerpoint/2010/main" val="9885124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758E5F-8298-70C4-2855-D115A50FEC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EE60F9-1790-1493-82AE-1C697A64E2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34F436-C108-463E-9C0A-5E910DB65221}"/>
              </a:ext>
            </a:extLst>
          </p:cNvPr>
          <p:cNvSpPr>
            <a:spLocks noGrp="1"/>
          </p:cNvSpPr>
          <p:nvPr>
            <p:ph type="body" idx="1"/>
          </p:nvPr>
        </p:nvSpPr>
        <p:spPr/>
        <p:txBody>
          <a:bodyPr/>
          <a:lstStyle/>
          <a:p>
            <a:pPr marL="342900" lvl="0" indent="-342900">
              <a:buSzPts val="1000"/>
              <a:buFont typeface="Symbol" panose="05050102010706020507" pitchFamily="18" charset="2"/>
              <a:buChar char=""/>
              <a:tabLst>
                <a:tab pos="457200" algn="l"/>
              </a:tabLst>
            </a:pPr>
            <a:r>
              <a:rPr lang="en-GB" sz="1800" dirty="0">
                <a:solidFill>
                  <a:srgbClr val="000000"/>
                </a:solidFill>
                <a:effectLst/>
                <a:latin typeface="+mj-lt"/>
                <a:ea typeface="Times New Roman" panose="02020603050405020304" pitchFamily="18" charset="0"/>
                <a:cs typeface="Aptos" panose="020B0004020202020204" pitchFamily="34" charset="0"/>
              </a:rPr>
              <a:t>It’s also been a strong year for Moorfields commercial education. They have achieved £800,000 in course income, which is an impressive 50% increase on previous year.</a:t>
            </a:r>
            <a:endParaRPr lang="en-GB" sz="1800" dirty="0">
              <a:solidFill>
                <a:srgbClr val="000000"/>
              </a:solidFill>
              <a:effectLst/>
              <a:latin typeface="+mj-lt"/>
              <a:ea typeface="Aptos" panose="020B0004020202020204" pitchFamily="34" charset="0"/>
              <a:cs typeface="Aptos" panose="020B0004020202020204" pitchFamily="34" charset="0"/>
            </a:endParaRPr>
          </a:p>
          <a:p>
            <a:pPr marL="342900" lvl="0" indent="-342900">
              <a:buSzPts val="1000"/>
              <a:buFont typeface="Symbol" panose="05050102010706020507" pitchFamily="18" charset="2"/>
              <a:buChar char=""/>
              <a:tabLst>
                <a:tab pos="457200" algn="l"/>
              </a:tabLst>
            </a:pPr>
            <a:r>
              <a:rPr lang="en-GB" sz="1800" dirty="0">
                <a:solidFill>
                  <a:srgbClr val="000000"/>
                </a:solidFill>
                <a:effectLst/>
                <a:latin typeface="+mj-lt"/>
                <a:ea typeface="Times New Roman" panose="02020603050405020304" pitchFamily="18" charset="0"/>
                <a:cs typeface="Aptos" panose="020B0004020202020204" pitchFamily="34" charset="0"/>
              </a:rPr>
              <a:t>In a year, it has grown its LinkedIn following from 300 to 1,400.</a:t>
            </a:r>
            <a:endParaRPr lang="en-GB" sz="1800" dirty="0">
              <a:solidFill>
                <a:srgbClr val="000000"/>
              </a:solidFill>
              <a:effectLst/>
              <a:latin typeface="+mj-lt"/>
              <a:ea typeface="Aptos" panose="020B0004020202020204" pitchFamily="34" charset="0"/>
              <a:cs typeface="Aptos" panose="020B0004020202020204" pitchFamily="34" charset="0"/>
            </a:endParaRPr>
          </a:p>
          <a:p>
            <a:pPr marL="342900" lvl="0" indent="-342900">
              <a:buSzPts val="1000"/>
              <a:buFont typeface="Symbol" panose="05050102010706020507" pitchFamily="18" charset="2"/>
              <a:buChar char=""/>
              <a:tabLst>
                <a:tab pos="457200" algn="l"/>
              </a:tabLst>
            </a:pPr>
            <a:r>
              <a:rPr lang="en-GB" sz="1800" dirty="0">
                <a:solidFill>
                  <a:srgbClr val="000000"/>
                </a:solidFill>
                <a:effectLst/>
                <a:latin typeface="+mj-lt"/>
                <a:ea typeface="Times New Roman" panose="02020603050405020304" pitchFamily="18" charset="0"/>
                <a:cs typeface="Aptos" panose="020B0004020202020204" pitchFamily="34" charset="0"/>
              </a:rPr>
              <a:t>There have been 1500 attendees at their courses.</a:t>
            </a:r>
            <a:endParaRPr lang="en-GB" sz="1800" dirty="0">
              <a:solidFill>
                <a:srgbClr val="000000"/>
              </a:solidFill>
              <a:effectLst/>
              <a:latin typeface="+mj-lt"/>
              <a:ea typeface="Aptos" panose="020B0004020202020204" pitchFamily="34" charset="0"/>
              <a:cs typeface="Aptos" panose="020B0004020202020204" pitchFamily="34" charset="0"/>
            </a:endParaRPr>
          </a:p>
          <a:p>
            <a:pPr marL="342900" lvl="0" indent="-342900">
              <a:buFont typeface="Symbol" panose="05050102010706020507" pitchFamily="18" charset="2"/>
              <a:buChar char=""/>
            </a:pPr>
            <a:endParaRPr lang="en-GB" sz="1800" dirty="0">
              <a:effectLst/>
              <a:latin typeface="Aptos" panose="020B0004020202020204" pitchFamily="34" charset="0"/>
              <a:ea typeface="Aptos" panose="020B0004020202020204" pitchFamily="34" charset="0"/>
              <a:cs typeface="Aptos" panose="020B0004020202020204" pitchFamily="34" charset="0"/>
            </a:endParaRPr>
          </a:p>
        </p:txBody>
      </p:sp>
      <p:sp>
        <p:nvSpPr>
          <p:cNvPr id="4" name="Slide Number Placeholder 3">
            <a:extLst>
              <a:ext uri="{FF2B5EF4-FFF2-40B4-BE49-F238E27FC236}">
                <a16:creationId xmlns:a16="http://schemas.microsoft.com/office/drawing/2014/main" id="{F9F50535-861E-F2F7-3715-DFBE97282A8B}"/>
              </a:ext>
            </a:extLst>
          </p:cNvPr>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1BC9C47-486B-4C1D-A6C6-7C75D159D1AD}" type="slidenum">
              <a:rPr kumimoji="0" lang="en-GB"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02523125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GB" dirty="0"/>
              <a:t>Friends of Moorfields currently have</a:t>
            </a:r>
            <a:r>
              <a:rPr lang="en-GB" sz="1800" kern="1200" dirty="0">
                <a:solidFill>
                  <a:schemeClr val="tx1"/>
                </a:solidFill>
                <a:effectLst/>
                <a:latin typeface="+mn-lt"/>
                <a:ea typeface="+mn-ea"/>
                <a:cs typeface="+mn-cs"/>
              </a:rPr>
              <a:t> 327 active volunteers, providing 1,092 volunteer hours per week, plus another 242 potential volunteers going through the onboarding process. </a:t>
            </a:r>
          </a:p>
          <a:p>
            <a:pPr marL="228600" indent="-228600">
              <a:buFontTx/>
              <a:buAutoNum type="arabicParenR"/>
              <a:defRPr/>
            </a:pPr>
            <a:r>
              <a:rPr lang="en-GB" sz="1800" kern="1200" dirty="0">
                <a:solidFill>
                  <a:schemeClr val="tx1"/>
                </a:solidFill>
                <a:effectLst/>
                <a:latin typeface="+mn-lt"/>
                <a:ea typeface="+mn-ea"/>
                <a:cs typeface="+mn-cs"/>
              </a:rPr>
              <a:t>In total our volunteers provide the equivalent of 40 full time staff posts. Even if they were paid</a:t>
            </a:r>
            <a:r>
              <a:rPr lang="en-GB" dirty="0"/>
              <a:t> at the</a:t>
            </a:r>
            <a:r>
              <a:rPr lang="en-GB" sz="1800" kern="1200" dirty="0">
                <a:solidFill>
                  <a:schemeClr val="tx1"/>
                </a:solidFill>
                <a:effectLst/>
                <a:latin typeface="+mn-lt"/>
                <a:ea typeface="+mn-ea"/>
                <a:cs typeface="+mn-cs"/>
              </a:rPr>
              <a:t> lowest NHS ‘Agenda for Change’ pay band, their value would be around £1m.</a:t>
            </a:r>
            <a:endParaRPr lang="en-GB" sz="1800" kern="1200" dirty="0">
              <a:solidFill>
                <a:schemeClr val="tx1"/>
              </a:solidFill>
              <a:effectLst/>
              <a:latin typeface="+mn-lt"/>
              <a:ea typeface="Calibri"/>
              <a:cs typeface="Calibri"/>
            </a:endParaRP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GB" sz="1800" kern="1200" dirty="0">
                <a:solidFill>
                  <a:schemeClr val="tx1"/>
                </a:solidFill>
                <a:effectLst/>
                <a:latin typeface="+mn-lt"/>
                <a:ea typeface="+mn-ea"/>
                <a:cs typeface="+mn-cs"/>
              </a:rPr>
              <a:t>Over the past year, the health information hub at City Road supported about 4,000 patient enquiries.</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GB" sz="1800" kern="1200" dirty="0">
                <a:solidFill>
                  <a:schemeClr val="tx1"/>
                </a:solidFill>
                <a:effectLst/>
                <a:latin typeface="+mn-lt"/>
                <a:ea typeface="+mn-ea"/>
                <a:cs typeface="+mn-cs"/>
              </a:rPr>
              <a:t>They were highly commended in the </a:t>
            </a:r>
            <a:r>
              <a:rPr lang="en-GB" dirty="0"/>
              <a:t>renowned Charity</a:t>
            </a:r>
            <a:r>
              <a:rPr lang="en-GB" sz="1800" kern="1200" dirty="0">
                <a:solidFill>
                  <a:schemeClr val="tx1"/>
                </a:solidFill>
                <a:effectLst/>
                <a:latin typeface="+mn-lt"/>
                <a:ea typeface="+mn-ea"/>
                <a:cs typeface="+mn-cs"/>
              </a:rPr>
              <a:t> Awards 2025 for Healthcare and Medical Research.</a:t>
            </a:r>
            <a:endParaRPr lang="en-GB" sz="1800" kern="1200" dirty="0">
              <a:solidFill>
                <a:schemeClr val="tx1"/>
              </a:solidFill>
              <a:effectLst/>
              <a:latin typeface="+mn-lt"/>
              <a:ea typeface="Calibri"/>
              <a:cs typeface="Calibri"/>
            </a:endParaRPr>
          </a:p>
          <a:p>
            <a:pPr marL="0" lvl="0" indent="0">
              <a:buFont typeface="Aptos" panose="020B0004020202020204" pitchFamily="34" charset="0"/>
              <a:buNone/>
            </a:pPr>
            <a:endParaRPr lang="en-GB" sz="1800" dirty="0">
              <a:effectLst/>
              <a:latin typeface="Aptos" panose="020B000402020202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1BC9C47-486B-4C1D-A6C6-7C75D159D1AD}" type="slidenum">
              <a:rPr kumimoji="0" lang="en-GB"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64440776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dirty="0"/>
              <a:t>Thank you Sheila,</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dirty="0"/>
              <a:t>It is always great to end with some quotes from patients about their experience of being Moorfields patients so I thought I would read some out to you: Read the slide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dirty="0"/>
              <a:t>And now I hand you back to Tim</a:t>
            </a:r>
            <a:endParaRPr lang="en-GB" dirty="0">
              <a:ea typeface="Calibri"/>
              <a:cs typeface="Calibri"/>
            </a:endParaRPr>
          </a:p>
          <a:p>
            <a:pPr marL="0" indent="0">
              <a:buFont typeface="Arial" panose="020B0604020202020204" pitchFamily="34" charset="0"/>
              <a:buNone/>
              <a:defRPr/>
            </a:pPr>
            <a:endParaRPr lang="en-GB" sz="1800" kern="0" dirty="0">
              <a:effectLst/>
              <a:highlight>
                <a:srgbClr val="FBFBFB"/>
              </a:highlight>
              <a:latin typeface="Arial" panose="020B0604020202020204" pitchFamily="34" charset="0"/>
              <a:ea typeface="Calibri" panose="020F0502020204030204" pitchFamily="34" charset="0"/>
              <a:cs typeface="Times New Roman" panose="02020603050405020304" pitchFamily="18" charset="0"/>
            </a:endParaRPr>
          </a:p>
          <a:p>
            <a:pPr marL="171450" indent="-171450">
              <a:buFont typeface="Arial" panose="020B0604020202020204" pitchFamily="34" charset="0"/>
              <a:buChar char="•"/>
            </a:pPr>
            <a:endParaRPr lang="en-GB" kern="100" dirty="0">
              <a:highlight>
                <a:srgbClr val="FBFBFB"/>
              </a:highlight>
              <a:latin typeface="Calibri" panose="020F0502020204030204" pitchFamily="34" charset="0"/>
              <a:ea typeface="Calibri" panose="020F0502020204030204" pitchFamily="34" charset="0"/>
              <a:cs typeface="Times New Roman" panose="02020603050405020304" pitchFamily="18" charset="0"/>
            </a:endParaRPr>
          </a:p>
          <a:p>
            <a:pPr marL="171450" indent="-171450">
              <a:buFont typeface="Arial" panose="020B0604020202020204" pitchFamily="34" charset="0"/>
              <a:buChar char="•"/>
            </a:pPr>
            <a:endParaRPr lang="en-GB" dirty="0">
              <a:ea typeface="Calibri"/>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1BC9C47-486B-4C1D-A6C6-7C75D159D1AD}" type="slidenum">
              <a:rPr kumimoji="0" lang="en-GB"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59880260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GB" sz="1800" dirty="0">
                <a:effectLst/>
                <a:latin typeface="Aptos"/>
                <a:ea typeface="Aptos" panose="020B0004020202020204" pitchFamily="34" charset="0"/>
                <a:cs typeface="Times New Roman" panose="02020603050405020304" pitchFamily="18" charset="0"/>
              </a:rPr>
              <a:t>TIM TO CHAIR QUESTIONS</a:t>
            </a:r>
          </a:p>
          <a:p>
            <a:pPr marL="285750" indent="-285750">
              <a:buFont typeface="Arial" panose="020B0604020202020204" pitchFamily="34" charset="0"/>
              <a:buChar char="•"/>
            </a:pPr>
            <a:r>
              <a:rPr lang="en-GB" sz="1800" dirty="0">
                <a:effectLst/>
                <a:latin typeface="Aptos"/>
                <a:ea typeface="Aptos" panose="020B0004020202020204" pitchFamily="34" charset="0"/>
                <a:cs typeface="Times New Roman" panose="02020603050405020304" pitchFamily="18" charset="0"/>
              </a:rPr>
              <a:t>Thank you, Peter. </a:t>
            </a:r>
          </a:p>
          <a:p>
            <a:pPr marL="285750" indent="-285750">
              <a:buFont typeface="Arial" panose="020B0604020202020204" pitchFamily="34" charset="0"/>
              <a:buChar char="•"/>
            </a:pPr>
            <a:r>
              <a:rPr lang="en-GB" sz="1800" dirty="0">
                <a:effectLst/>
                <a:latin typeface="Aptos"/>
                <a:ea typeface="Aptos" panose="020B0004020202020204" pitchFamily="34" charset="0"/>
                <a:cs typeface="Times New Roman" panose="02020603050405020304" pitchFamily="18" charset="0"/>
              </a:rPr>
              <a:t>We asked for questions in advance, including from all those attending online, so we will answer those first before we take any questions from the hall.</a:t>
            </a:r>
          </a:p>
          <a:p>
            <a:pPr marL="285750" indent="-285750">
              <a:buFont typeface="Arial" panose="020B0604020202020204" pitchFamily="34" charset="0"/>
              <a:buChar char="•"/>
            </a:pPr>
            <a:r>
              <a:rPr lang="en-GB" sz="1800" dirty="0">
                <a:effectLst/>
                <a:latin typeface="Aptos"/>
                <a:ea typeface="Aptos" panose="020B0004020202020204" pitchFamily="34" charset="0"/>
                <a:cs typeface="Times New Roman" panose="02020603050405020304" pitchFamily="18" charset="0"/>
              </a:rPr>
              <a:t>QUESTIONS XXXX</a:t>
            </a:r>
          </a:p>
          <a:p>
            <a:r>
              <a:rPr lang="en-GB" dirty="0">
                <a:latin typeface="Aptos"/>
                <a:ea typeface="Aptos" panose="020B0004020202020204" pitchFamily="34" charset="0"/>
                <a:cs typeface="Times New Roman" panose="02020603050405020304" pitchFamily="18" charset="0"/>
              </a:rPr>
              <a:t>Do</a:t>
            </a:r>
            <a:r>
              <a:rPr lang="en-GB" sz="1800" dirty="0">
                <a:effectLst/>
                <a:latin typeface="Aptos"/>
                <a:ea typeface="Aptos" panose="020B0004020202020204" pitchFamily="34" charset="0"/>
                <a:cs typeface="Times New Roman" panose="02020603050405020304" pitchFamily="18" charset="0"/>
              </a:rPr>
              <a:t> we have any questions from the hall?</a:t>
            </a:r>
            <a:endParaRPr lang="en-GB" dirty="0">
              <a:ea typeface="Calibri"/>
              <a:cs typeface="Calibri"/>
            </a:endParaRPr>
          </a:p>
          <a:p>
            <a:pPr marL="285750" indent="-285750">
              <a:buFont typeface="Arial" panose="020B0604020202020204" pitchFamily="34" charset="0"/>
              <a:buChar char="•"/>
            </a:pPr>
            <a:r>
              <a:rPr lang="en-GB" sz="1800" dirty="0">
                <a:effectLst/>
                <a:latin typeface="Aptos"/>
                <a:cs typeface="Times New Roman" panose="02020603050405020304" pitchFamily="18" charset="0"/>
              </a:rPr>
              <a:t>Thank you for such interesting questions.</a:t>
            </a:r>
          </a:p>
          <a:p>
            <a:pPr marL="285750" indent="-285750">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1BC9C47-486B-4C1D-A6C6-7C75D159D1AD}" type="slidenum">
              <a:rPr kumimoji="0" lang="en-GB"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4984276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D6F048-E4E2-F7A1-D719-76FC1C45C6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B2D991-4F25-B236-F170-A611A2EA31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E87866E-DEA3-856C-7BED-A3A4F44DB9F7}"/>
              </a:ext>
            </a:extLst>
          </p:cNvPr>
          <p:cNvSpPr>
            <a:spLocks noGrp="1"/>
          </p:cNvSpPr>
          <p:nvPr>
            <p:ph type="body" idx="1"/>
          </p:nvPr>
        </p:nvSpPr>
        <p:spPr/>
        <p:txBody>
          <a:bodyPr/>
          <a:lstStyle/>
          <a:p>
            <a:pPr marL="0" lvl="0" indent="0">
              <a:buFont typeface="Arial" panose="020B0604020202020204" pitchFamily="34" charset="0"/>
              <a:buNone/>
              <a:tabLst>
                <a:tab pos="457200" algn="l"/>
              </a:tabLst>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Moorfields has a proud history of delivering exceptional ophthalmic treatment and care as you can see from these brilliant photographs on this slide.</a:t>
            </a:r>
          </a:p>
          <a:p>
            <a:pPr marL="0" lvl="0" indent="0">
              <a:buFont typeface="Arial" panose="020B0604020202020204" pitchFamily="34" charset="0"/>
              <a:buNone/>
              <a:tabLst>
                <a:tab pos="457200" algn="l"/>
              </a:tabLst>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Our rich history is important to us and delivering the best care and treatment is still our top priority now.</a:t>
            </a:r>
          </a:p>
          <a:p>
            <a:pPr lvl="0"/>
            <a:r>
              <a:rPr lang="en-GB" sz="1800" kern="1200" baseline="0" dirty="0">
                <a:solidFill>
                  <a:schemeClr val="tx1"/>
                </a:solidFill>
                <a:effectLst/>
                <a:latin typeface="+mn-lt"/>
                <a:ea typeface="+mn-ea"/>
                <a:cs typeface="+mn-cs"/>
              </a:rPr>
              <a:t>I am pleased to give an overview of the past year to showcase our achievements as a trust and I’m delighted the hard work of everyone at Moorfields was recently recognised when the trust was rated highest in the country for acute NHS trusts in a new national league table. A fantastic achievement!</a:t>
            </a:r>
          </a:p>
          <a:p>
            <a:pPr lvl="0"/>
            <a:r>
              <a:rPr lang="en-GB" sz="1800" kern="1200" baseline="0" dirty="0">
                <a:solidFill>
                  <a:schemeClr val="tx1"/>
                </a:solidFill>
                <a:effectLst/>
                <a:latin typeface="+mn-lt"/>
                <a:ea typeface="+mn-ea"/>
                <a:cs typeface="+mn-cs"/>
              </a:rPr>
              <a:t>I would like to reflect that there have also been some leadership changes at Moorfields over the past year. Change can sometimes be challenging so I’d like to thank everyone who has contributed to ensuring the organisation’s ongoing stability during this time of change.</a:t>
            </a:r>
          </a:p>
          <a:p>
            <a:r>
              <a:rPr lang="en-GB" sz="1800" kern="1200" baseline="0" dirty="0">
                <a:solidFill>
                  <a:schemeClr val="tx1"/>
                </a:solidFill>
                <a:effectLst/>
                <a:latin typeface="+mn-lt"/>
                <a:ea typeface="+mn-ea"/>
                <a:cs typeface="+mn-cs"/>
              </a:rPr>
              <a:t>Over the last six months in my role as interim chair what has really struck me about Moorfields is how fantastic and innovative our staff are who go above and beyond on a daily basis for our patients, and I have very much enjoyed meeting so many since I began this role. I had the great pleasure of attending my first Moorfields Stars event in September which is our flagship awards celebrating the fantastic work of our people. It was a privilege to meet so many of our stars and to be part of an event that celebrates the work our staff do as they go above and beyond on a daily basis.</a:t>
            </a:r>
          </a:p>
          <a:p>
            <a:r>
              <a:rPr lang="en-GB" sz="1800" kern="1200" baseline="0" dirty="0">
                <a:solidFill>
                  <a:schemeClr val="tx1"/>
                </a:solidFill>
                <a:effectLst/>
                <a:latin typeface="+mn-lt"/>
                <a:ea typeface="+mn-ea"/>
                <a:cs typeface="+mn-cs"/>
              </a:rPr>
              <a:t> </a:t>
            </a:r>
          </a:p>
          <a:p>
            <a:pPr lvl="0"/>
            <a:r>
              <a:rPr lang="en-GB" sz="1800" kern="1200" baseline="0" dirty="0">
                <a:solidFill>
                  <a:schemeClr val="tx1"/>
                </a:solidFill>
                <a:effectLst/>
                <a:latin typeface="+mn-lt"/>
                <a:ea typeface="+mn-ea"/>
                <a:cs typeface="+mn-cs"/>
              </a:rPr>
              <a:t>This AGM is going to highlight some of the great achievements accomplished here over the year and for me, these are the achievements of all our staff. Without them none of this would be possible.   </a:t>
            </a:r>
          </a:p>
          <a:p>
            <a:r>
              <a:rPr lang="en-GB" sz="1800" kern="1200" baseline="0" dirty="0">
                <a:solidFill>
                  <a:schemeClr val="tx1"/>
                </a:solidFill>
                <a:effectLst/>
                <a:latin typeface="+mn-lt"/>
                <a:ea typeface="+mn-ea"/>
                <a:cs typeface="+mn-cs"/>
              </a:rPr>
              <a:t> </a:t>
            </a:r>
          </a:p>
          <a:p>
            <a:pPr lvl="0"/>
            <a:r>
              <a:rPr lang="en-GB" sz="1800" kern="1200" baseline="0" dirty="0">
                <a:solidFill>
                  <a:schemeClr val="tx1"/>
                </a:solidFill>
                <a:effectLst/>
                <a:latin typeface="+mn-lt"/>
                <a:ea typeface="+mn-ea"/>
                <a:cs typeface="+mn-cs"/>
              </a:rPr>
              <a:t>Highlights include progress being made key transformation projects including </a:t>
            </a:r>
            <a:r>
              <a:rPr lang="en-GB" sz="1800" kern="1200" baseline="0" dirty="0" err="1">
                <a:solidFill>
                  <a:schemeClr val="tx1"/>
                </a:solidFill>
                <a:effectLst/>
                <a:latin typeface="+mn-lt"/>
                <a:ea typeface="+mn-ea"/>
                <a:cs typeface="+mn-cs"/>
              </a:rPr>
              <a:t>MoorConnect</a:t>
            </a:r>
            <a:r>
              <a:rPr lang="en-GB" sz="1800" kern="1200" baseline="0" dirty="0">
                <a:solidFill>
                  <a:schemeClr val="tx1"/>
                </a:solidFill>
                <a:effectLst/>
                <a:latin typeface="+mn-lt"/>
                <a:ea typeface="+mn-ea"/>
                <a:cs typeface="+mn-cs"/>
              </a:rPr>
              <a:t>, our new electronic patient record system, and our new centre for advancing eye care currently known as Oriel. You’ll also hear updates on how we are ensuring Moorfields is an equitable and inclusive place to work – all part of our commitment to learning and evolving as an organisation. </a:t>
            </a:r>
          </a:p>
          <a:p>
            <a:r>
              <a:rPr lang="en-GB" sz="1800" kern="1200" baseline="0" dirty="0">
                <a:solidFill>
                  <a:schemeClr val="tx1"/>
                </a:solidFill>
                <a:effectLst/>
                <a:latin typeface="+mn-lt"/>
                <a:ea typeface="+mn-ea"/>
                <a:cs typeface="+mn-cs"/>
              </a:rPr>
              <a:t> </a:t>
            </a:r>
          </a:p>
          <a:p>
            <a:pPr lvl="0"/>
            <a:r>
              <a:rPr lang="en-GB" sz="1800" kern="1200" baseline="0" dirty="0">
                <a:solidFill>
                  <a:schemeClr val="tx1"/>
                </a:solidFill>
                <a:effectLst/>
                <a:latin typeface="+mn-lt"/>
                <a:ea typeface="+mn-ea"/>
                <a:cs typeface="+mn-cs"/>
              </a:rPr>
              <a:t>Every member of staff plays a vital part in the success of this hospital and in the exceptional care we provide for our patients.</a:t>
            </a:r>
          </a:p>
          <a:p>
            <a:r>
              <a:rPr lang="en-GB" sz="1800" kern="1200" baseline="0" dirty="0">
                <a:solidFill>
                  <a:schemeClr val="tx1"/>
                </a:solidFill>
                <a:effectLst/>
                <a:latin typeface="+mn-lt"/>
                <a:ea typeface="+mn-ea"/>
                <a:cs typeface="+mn-cs"/>
              </a:rPr>
              <a:t> </a:t>
            </a:r>
          </a:p>
          <a:p>
            <a:pPr lvl="0"/>
            <a:r>
              <a:rPr lang="en-GB" sz="1800" kern="1200" baseline="0" dirty="0">
                <a:solidFill>
                  <a:schemeClr val="tx1"/>
                </a:solidFill>
                <a:effectLst/>
                <a:latin typeface="+mn-lt"/>
                <a:ea typeface="+mn-ea"/>
                <a:cs typeface="+mn-cs"/>
              </a:rPr>
              <a:t>On behalf of the Board, I would like to thank everyone for their dedication and hard work. Together we are Moorfields. </a:t>
            </a:r>
          </a:p>
          <a:p>
            <a:pPr lvl="0"/>
            <a:endParaRPr lang="en-GB" sz="1800" kern="1200" baseline="0" dirty="0">
              <a:solidFill>
                <a:schemeClr val="tx1"/>
              </a:solidFill>
              <a:effectLst/>
              <a:latin typeface="+mn-lt"/>
              <a:ea typeface="+mn-ea"/>
              <a:cs typeface="+mn-cs"/>
            </a:endParaRPr>
          </a:p>
          <a:p>
            <a:pPr lvl="0"/>
            <a:r>
              <a:rPr lang="en-GB" sz="1800" kern="1200" baseline="0" dirty="0">
                <a:solidFill>
                  <a:schemeClr val="tx1"/>
                </a:solidFill>
                <a:effectLst/>
                <a:latin typeface="+mn-lt"/>
                <a:ea typeface="+mn-ea"/>
                <a:cs typeface="+mn-cs"/>
              </a:rPr>
              <a:t>Now I would like to hand over to Allan MaCarthy for the review of Governors’ activity. </a:t>
            </a:r>
          </a:p>
          <a:p>
            <a:pPr marL="342900" lvl="0" indent="-342900">
              <a:buFont typeface="Arial" panose="020B0604020202020204" pitchFamily="34" charset="0"/>
              <a:buChar char="•"/>
              <a:tabLst>
                <a:tab pos="457200" algn="l"/>
              </a:tabLst>
            </a:pPr>
            <a:endParaRPr lang="en-GB" sz="1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D0249A88-5F9B-97D1-7B44-4028B1CAA3F6}"/>
              </a:ext>
            </a:extLst>
          </p:cNvPr>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1BC9C47-486B-4C1D-A6C6-7C75D159D1AD}" type="slidenum">
              <a:rPr kumimoji="0" lang="en-GB"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42003957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ea typeface="Calibri"/>
                <a:cs typeface="Calibri"/>
              </a:rPr>
              <a:t>All that remains for me to say is thank you for being a part of this AGM, whether you're here in person or attending online</a:t>
            </a:r>
            <a:endParaRPr lang="en-GB" dirty="0"/>
          </a:p>
          <a:p>
            <a:pPr marL="171450" indent="-171450">
              <a:buFont typeface="Arial" panose="020B0604020202020204" pitchFamily="34" charset="0"/>
              <a:buChar char="•"/>
            </a:pPr>
            <a:r>
              <a:rPr lang="en-GB" dirty="0"/>
              <a:t>And I would like to remind you that the presentation and a recording of the AGM will be posted on the Moorfields website in the coming days </a:t>
            </a:r>
            <a:endParaRPr lang="en-GB" dirty="0">
              <a:ea typeface="Calibri"/>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1BC9C47-486B-4C1D-A6C6-7C75D159D1AD}" type="slidenum">
              <a:rPr kumimoji="0" lang="en-GB"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0957791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b="0" dirty="0"/>
              <a:t>Thank you, Tim</a:t>
            </a: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1BC9C47-486B-4C1D-A6C6-7C75D159D1AD}" type="slidenum">
              <a:rPr kumimoji="0" lang="en-GB"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3988187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b="0" i="1"/>
              <a:t>Allan to read out his summary of governors' activity and thank the governors for their hard work.</a:t>
            </a:r>
          </a:p>
          <a:p>
            <a:pPr marL="171450" indent="-171450">
              <a:buFont typeface="Arial" panose="020B0604020202020204" pitchFamily="34" charset="0"/>
              <a:buChar char="•"/>
            </a:pPr>
            <a:r>
              <a:rPr lang="en-GB" b="0"/>
              <a:t>When Allan finishes summary to say: And now I would like to hand over to Peter Ridley, interim chief executive, to talk us through the highlights of 2024-25</a:t>
            </a:r>
          </a:p>
          <a:p>
            <a:pPr marL="0" indent="0">
              <a:buFont typeface="Arial" panose="020B0604020202020204" pitchFamily="34" charset="0"/>
              <a:buNone/>
            </a:pPr>
            <a:r>
              <a:rPr lang="en-GB" b="1"/>
              <a:t>HANDOVER TO PETER</a:t>
            </a:r>
          </a:p>
          <a:p>
            <a:endParaRPr lang="en-GB"/>
          </a:p>
        </p:txBody>
      </p:sp>
      <p:sp>
        <p:nvSpPr>
          <p:cNvPr id="4" name="Slide Number Placeholder 3"/>
          <p:cNvSpPr>
            <a:spLocks noGrp="1"/>
          </p:cNvSpPr>
          <p:nvPr>
            <p:ph type="sldNum" sz="quarter" idx="5"/>
          </p:nvPr>
        </p:nvSpPr>
        <p:spPr/>
        <p:txBody>
          <a:bodyPr/>
          <a:lstStyle/>
          <a:p>
            <a:fld id="{51BC9C47-486B-4C1D-A6C6-7C75D159D1AD}" type="slidenum">
              <a:rPr lang="en-GB" smtClean="0"/>
              <a:t>6</a:t>
            </a:fld>
            <a:endParaRPr lang="en-GB"/>
          </a:p>
        </p:txBody>
      </p:sp>
    </p:spTree>
    <p:extLst>
      <p:ext uri="{BB962C8B-B14F-4D97-AF65-F5344CB8AC3E}">
        <p14:creationId xmlns:p14="http://schemas.microsoft.com/office/powerpoint/2010/main" val="2662602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Thanks Allan, I’m Peter Ridley, interim chief executive of Moorfields Eye Hospital.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I would also like to welcome you all here. I will talk through the highlights of the year, our chief financial officer, Arthur Vaughan, will cover our financial performance and Sheila Adam our chief nurse will cover quality and safety and education performance.</a:t>
            </a:r>
          </a:p>
        </p:txBody>
      </p:sp>
      <p:sp>
        <p:nvSpPr>
          <p:cNvPr id="4" name="Slide Number Placeholder 3"/>
          <p:cNvSpPr>
            <a:spLocks noGrp="1"/>
          </p:cNvSpPr>
          <p:nvPr>
            <p:ph type="sldNum" sz="quarter" idx="10"/>
          </p:nvPr>
        </p:nvSpPr>
        <p:spPr/>
        <p:txBody>
          <a:bodyPr/>
          <a:lstStyle/>
          <a:p>
            <a:fld id="{51BC9C47-486B-4C1D-A6C6-7C75D159D1AD}" type="slidenum">
              <a:rPr lang="en-GB" smtClean="0"/>
              <a:t>7</a:t>
            </a:fld>
            <a:endParaRPr lang="en-GB"/>
          </a:p>
        </p:txBody>
      </p:sp>
    </p:spTree>
    <p:extLst>
      <p:ext uri="{BB962C8B-B14F-4D97-AF65-F5344CB8AC3E}">
        <p14:creationId xmlns:p14="http://schemas.microsoft.com/office/powerpoint/2010/main" val="24958278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To start this presentation, I would like to remind you why what we do here at Moorfields is important</a:t>
            </a:r>
          </a:p>
          <a:p>
            <a:pPr marL="171450" indent="-171450">
              <a:buFont typeface="Arial" panose="020B0604020202020204" pitchFamily="34" charset="0"/>
              <a:buChar char="•"/>
            </a:pPr>
            <a:r>
              <a:rPr lang="en-US"/>
              <a:t>People’s sight matters – after cancer, sight loss is the most feared medical condition</a:t>
            </a:r>
          </a:p>
          <a:p>
            <a:pPr marL="171450" indent="-171450">
              <a:buFont typeface="Arial" panose="020B0604020202020204" pitchFamily="34" charset="0"/>
              <a:buChar char="•"/>
            </a:pPr>
            <a:r>
              <a:rPr lang="en-US"/>
              <a:t>Across the country and in London, people still suffer avoidable sight loss</a:t>
            </a:r>
          </a:p>
          <a:p>
            <a:pPr marL="171450" indent="-171450">
              <a:buFont typeface="Arial" panose="020B0604020202020204" pitchFamily="34" charset="0"/>
              <a:buChar char="•"/>
            </a:pPr>
            <a:r>
              <a:rPr lang="en-US"/>
              <a:t>We have more people trying to prevent sight loss than anyone else, so we have a duty to share our learning and research as widely as possible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In England, and actually worldwide, health services generally are struggling with an ageing and more diabetic population. This particularly impacts ophthalmology, which is already the biggest outpatient </a:t>
            </a:r>
            <a:r>
              <a:rPr lang="en-US" err="1"/>
              <a:t>speciality</a:t>
            </a:r>
            <a:endParaRPr lang="en-US"/>
          </a:p>
          <a:p>
            <a:pPr marL="171450" indent="-171450">
              <a:buFont typeface="Arial" panose="020B0604020202020204" pitchFamily="34" charset="0"/>
              <a:buChar char="•"/>
            </a:pPr>
            <a:endParaRPr lang="en-US"/>
          </a:p>
          <a:p>
            <a:pPr marL="0" indent="0">
              <a:buFont typeface="Arial" panose="020B0604020202020204" pitchFamily="34" charset="0"/>
              <a:buNone/>
            </a:pPr>
            <a:endParaRPr lang="en-US"/>
          </a:p>
        </p:txBody>
      </p:sp>
      <p:sp>
        <p:nvSpPr>
          <p:cNvPr id="4" name="Slide Number Placeholder 3"/>
          <p:cNvSpPr>
            <a:spLocks noGrp="1"/>
          </p:cNvSpPr>
          <p:nvPr>
            <p:ph type="sldNum" sz="quarter" idx="5"/>
          </p:nvPr>
        </p:nvSpPr>
        <p:spPr/>
        <p:txBody>
          <a:bodyPr/>
          <a:lstStyle/>
          <a:p>
            <a:fld id="{51BC9C47-486B-4C1D-A6C6-7C75D159D1AD}" type="slidenum">
              <a:rPr lang="en-GB" smtClean="0"/>
              <a:t>8</a:t>
            </a:fld>
            <a:endParaRPr lang="en-GB"/>
          </a:p>
        </p:txBody>
      </p:sp>
    </p:spTree>
    <p:extLst>
      <p:ext uri="{BB962C8B-B14F-4D97-AF65-F5344CB8AC3E}">
        <p14:creationId xmlns:p14="http://schemas.microsoft.com/office/powerpoint/2010/main" val="33540106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a:t>Our purpose is working together to discover, develop and deliver excellent eyecare, sustainably and at scale and our values are excellence, equity and kindness.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a:effectLst/>
                <a:latin typeface="Aptos" panose="020B0004020202020204" pitchFamily="34" charset="0"/>
                <a:ea typeface="Aptos" panose="020B0004020202020204" pitchFamily="34" charset="0"/>
                <a:cs typeface="Times New Roman" panose="02020603050405020304" pitchFamily="18" charset="0"/>
              </a:rPr>
              <a:t>Moorfields has long been recognised as a global centre of excellence for eye care, research and education. We also need to be equally excellent as a place to work.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a:effectLst/>
                <a:latin typeface="Aptos" panose="020B0004020202020204" pitchFamily="34" charset="0"/>
                <a:cs typeface="Times New Roman" panose="02020603050405020304" pitchFamily="18" charset="0"/>
              </a:rPr>
              <a:t>I</a:t>
            </a:r>
            <a:r>
              <a:rPr lang="en-GB"/>
              <a:t>t’s not just what we do that’s important – how we do it is just as important to our patient experience, and to how our staff feel at work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That’s why our two other values are so important – treating everyone equitably, and showing kindness to both patients and colleagues.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a:p>
          <a:p>
            <a:pPr marL="171450" indent="-171450">
              <a:buFont typeface="Arial" panose="020B0604020202020204" pitchFamily="34" charset="0"/>
              <a:buChar char="•"/>
            </a:pPr>
            <a:endParaRPr lang="en-GB" sz="180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1BC9C47-486B-4C1D-A6C6-7C75D159D1AD}" type="slidenum">
              <a:rPr lang="en-GB" smtClean="0"/>
              <a:t>9</a:t>
            </a:fld>
            <a:endParaRPr lang="en-GB"/>
          </a:p>
        </p:txBody>
      </p:sp>
    </p:spTree>
    <p:extLst>
      <p:ext uri="{BB962C8B-B14F-4D97-AF65-F5344CB8AC3E}">
        <p14:creationId xmlns:p14="http://schemas.microsoft.com/office/powerpoint/2010/main" val="381084675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4.xml"/><Relationship Id="rId4" Type="http://schemas.openxmlformats.org/officeDocument/2006/relationships/image" Target="../media/image6.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4.xml"/><Relationship Id="rId4"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5.xml"/><Relationship Id="rId4"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5.xml"/><Relationship Id="rId4"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Master" Target="../slideMasters/slideMaster6.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7.png"/><Relationship Id="rId2" Type="http://schemas.openxmlformats.org/officeDocument/2006/relationships/image" Target="../media/image11.png"/><Relationship Id="rId1" Type="http://schemas.openxmlformats.org/officeDocument/2006/relationships/slideMaster" Target="../slideMasters/slideMaster6.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Master" Target="../slideMasters/slideMaster6.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Master" Target="../slideMasters/slideMaster6.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4.png"/><Relationship Id="rId2" Type="http://schemas.openxmlformats.org/officeDocument/2006/relationships/image" Target="../media/image18.png"/><Relationship Id="rId1" Type="http://schemas.openxmlformats.org/officeDocument/2006/relationships/slideMaster" Target="../slideMasters/slideMaster6.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pic>
        <p:nvPicPr>
          <p:cNvPr id="4" name="Picture 10"/>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14350" y="457200"/>
            <a:ext cx="3781425" cy="101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0585450" y="458788"/>
            <a:ext cx="1092200"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3"/>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8131175" y="968375"/>
            <a:ext cx="4073525" cy="588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B56315A4-4293-48E7-8022-B41CEB0B5D9A}"/>
              </a:ext>
            </a:extLst>
          </p:cNvPr>
          <p:cNvSpPr>
            <a:spLocks noGrp="1"/>
          </p:cNvSpPr>
          <p:nvPr>
            <p:ph type="ctrTitle"/>
          </p:nvPr>
        </p:nvSpPr>
        <p:spPr>
          <a:xfrm>
            <a:off x="514350" y="2776032"/>
            <a:ext cx="7418070" cy="1712148"/>
          </a:xfrm>
        </p:spPr>
        <p:txBody>
          <a:bodyPr anchor="t">
            <a:normAutofit/>
          </a:bodyPr>
          <a:lstStyle>
            <a:lvl1pPr algn="l">
              <a:lnSpc>
                <a:spcPct val="100000"/>
              </a:lnSpc>
              <a:defRPr sz="3400">
                <a:solidFill>
                  <a:schemeClr val="accent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7D9B50F4-B24D-449B-9DFB-58EABFB3737C}"/>
              </a:ext>
            </a:extLst>
          </p:cNvPr>
          <p:cNvSpPr>
            <a:spLocks noGrp="1"/>
          </p:cNvSpPr>
          <p:nvPr>
            <p:ph type="subTitle" idx="1"/>
          </p:nvPr>
        </p:nvSpPr>
        <p:spPr>
          <a:xfrm>
            <a:off x="515938" y="5867396"/>
            <a:ext cx="4679950" cy="400110"/>
          </a:xfrm>
        </p:spPr>
        <p:txBody>
          <a:bodyPr rtlCol="0">
            <a:spAutoFit/>
          </a:bodyPr>
          <a:lstStyle>
            <a:lvl1pPr>
              <a:spcAft>
                <a:spcPts val="0"/>
              </a:spcAft>
              <a:defRPr lang="en-GB" sz="2000" dirty="0">
                <a:solidFill>
                  <a:schemeClr val="tx1"/>
                </a:solidFill>
                <a:latin typeface="+mj-lt"/>
                <a:ea typeface="+mj-ea"/>
                <a:cs typeface="+mj-cs"/>
              </a:defRPr>
            </a:lvl1pPr>
          </a:lstStyle>
          <a:p>
            <a:pPr lvl="0"/>
            <a:r>
              <a:rPr lang="en-US"/>
              <a:t>Click to edit Master subtitle style</a:t>
            </a:r>
            <a:endParaRPr lang="en-GB"/>
          </a:p>
        </p:txBody>
      </p:sp>
      <p:sp>
        <p:nvSpPr>
          <p:cNvPr id="7" name="Date Placeholder 3">
            <a:extLst>
              <a:ext uri="{FF2B5EF4-FFF2-40B4-BE49-F238E27FC236}">
                <a16:creationId xmlns:a16="http://schemas.microsoft.com/office/drawing/2014/main" id="{7ED96676-53D3-4040-BE7C-60DB8F6527ED}"/>
              </a:ext>
            </a:extLst>
          </p:cNvPr>
          <p:cNvSpPr>
            <a:spLocks noGrp="1"/>
          </p:cNvSpPr>
          <p:nvPr>
            <p:ph type="dt" sz="half" idx="10"/>
          </p:nvPr>
        </p:nvSpPr>
        <p:spPr/>
        <p:txBody>
          <a:bodyPr/>
          <a:lstStyle>
            <a:lvl1pPr>
              <a:defRPr/>
            </a:lvl1pPr>
          </a:lstStyle>
          <a:p>
            <a:fld id="{10966F18-8871-4D07-8D67-E121A1BB169E}" type="datetimeFigureOut">
              <a:rPr lang="en-GB" altLang="en-US"/>
              <a:pPr/>
              <a:t>15/10/2025</a:t>
            </a:fld>
            <a:endParaRPr lang="en-GB" altLang="en-US"/>
          </a:p>
        </p:txBody>
      </p:sp>
      <p:sp>
        <p:nvSpPr>
          <p:cNvPr id="8" name="Footer Placeholder 4">
            <a:extLst>
              <a:ext uri="{FF2B5EF4-FFF2-40B4-BE49-F238E27FC236}">
                <a16:creationId xmlns:a16="http://schemas.microsoft.com/office/drawing/2014/main" id="{246C389B-E5C4-4179-B061-AEC3EFE4B428}"/>
              </a:ext>
            </a:extLst>
          </p:cNvPr>
          <p:cNvSpPr>
            <a:spLocks noGrp="1"/>
          </p:cNvSpPr>
          <p:nvPr>
            <p:ph type="ftr" sz="quarter" idx="11"/>
          </p:nvPr>
        </p:nvSpPr>
        <p:spPr/>
        <p:txBody>
          <a:bodyPr/>
          <a:lstStyle>
            <a:lvl1pPr>
              <a:defRPr/>
            </a:lvl1pPr>
          </a:lstStyle>
          <a:p>
            <a:endParaRPr lang="en-GB" altLang="en-US"/>
          </a:p>
        </p:txBody>
      </p:sp>
      <p:sp>
        <p:nvSpPr>
          <p:cNvPr id="9" name="Slide Number Placeholder 5">
            <a:extLst>
              <a:ext uri="{FF2B5EF4-FFF2-40B4-BE49-F238E27FC236}">
                <a16:creationId xmlns:a16="http://schemas.microsoft.com/office/drawing/2014/main" id="{69CF9B71-DB1F-4868-B72C-3E90AFE31F0C}"/>
              </a:ext>
            </a:extLst>
          </p:cNvPr>
          <p:cNvSpPr>
            <a:spLocks noGrp="1"/>
          </p:cNvSpPr>
          <p:nvPr>
            <p:ph type="sldNum" sz="quarter" idx="12"/>
          </p:nvPr>
        </p:nvSpPr>
        <p:spPr/>
        <p:txBody>
          <a:bodyPr/>
          <a:lstStyle>
            <a:lvl1pPr>
              <a:defRPr/>
            </a:lvl1pPr>
          </a:lstStyle>
          <a:p>
            <a:fld id="{56701164-3933-40A6-AE0E-9F1DC9F78115}" type="slidenum">
              <a:rPr lang="en-GB" altLang="en-US"/>
              <a:pPr/>
              <a:t>‹#›</a:t>
            </a:fld>
            <a:endParaRPr lang="en-GB" altLang="en-US"/>
          </a:p>
        </p:txBody>
      </p:sp>
    </p:spTree>
    <p:extLst>
      <p:ext uri="{BB962C8B-B14F-4D97-AF65-F5344CB8AC3E}">
        <p14:creationId xmlns:p14="http://schemas.microsoft.com/office/powerpoint/2010/main" val="34803284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pic>
        <p:nvPicPr>
          <p:cNvPr id="4" name="Picture 10"/>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14350" y="457200"/>
            <a:ext cx="3781425" cy="101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0585450" y="458788"/>
            <a:ext cx="1092200"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3"/>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8131175" y="968375"/>
            <a:ext cx="4073525" cy="588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B56315A4-4293-48E7-8022-B41CEB0B5D9A}"/>
              </a:ext>
            </a:extLst>
          </p:cNvPr>
          <p:cNvSpPr>
            <a:spLocks noGrp="1"/>
          </p:cNvSpPr>
          <p:nvPr>
            <p:ph type="ctrTitle"/>
          </p:nvPr>
        </p:nvSpPr>
        <p:spPr>
          <a:xfrm>
            <a:off x="514350" y="2776032"/>
            <a:ext cx="7418070" cy="1712148"/>
          </a:xfrm>
        </p:spPr>
        <p:txBody>
          <a:bodyPr anchor="t">
            <a:normAutofit/>
          </a:bodyPr>
          <a:lstStyle>
            <a:lvl1pPr algn="l">
              <a:lnSpc>
                <a:spcPct val="100000"/>
              </a:lnSpc>
              <a:defRPr sz="3400">
                <a:solidFill>
                  <a:schemeClr val="accent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7D9B50F4-B24D-449B-9DFB-58EABFB3737C}"/>
              </a:ext>
            </a:extLst>
          </p:cNvPr>
          <p:cNvSpPr>
            <a:spLocks noGrp="1"/>
          </p:cNvSpPr>
          <p:nvPr>
            <p:ph type="subTitle" idx="1"/>
          </p:nvPr>
        </p:nvSpPr>
        <p:spPr>
          <a:xfrm>
            <a:off x="515938" y="5867396"/>
            <a:ext cx="4679950" cy="400110"/>
          </a:xfrm>
        </p:spPr>
        <p:txBody>
          <a:bodyPr rtlCol="0">
            <a:spAutoFit/>
          </a:bodyPr>
          <a:lstStyle>
            <a:lvl1pPr>
              <a:spcAft>
                <a:spcPts val="0"/>
              </a:spcAft>
              <a:defRPr lang="en-GB" sz="2000" dirty="0">
                <a:solidFill>
                  <a:schemeClr val="tx1"/>
                </a:solidFill>
                <a:latin typeface="+mj-lt"/>
                <a:ea typeface="+mj-ea"/>
                <a:cs typeface="+mj-cs"/>
              </a:defRPr>
            </a:lvl1pPr>
          </a:lstStyle>
          <a:p>
            <a:pPr lvl="0"/>
            <a:r>
              <a:rPr lang="en-US"/>
              <a:t>Click to edit Master subtitle style</a:t>
            </a:r>
            <a:endParaRPr lang="en-GB"/>
          </a:p>
        </p:txBody>
      </p:sp>
      <p:sp>
        <p:nvSpPr>
          <p:cNvPr id="7" name="Date Placeholder 3">
            <a:extLst>
              <a:ext uri="{FF2B5EF4-FFF2-40B4-BE49-F238E27FC236}">
                <a16:creationId xmlns:a16="http://schemas.microsoft.com/office/drawing/2014/main" id="{7ED96676-53D3-4040-BE7C-60DB8F6527ED}"/>
              </a:ext>
            </a:extLst>
          </p:cNvPr>
          <p:cNvSpPr>
            <a:spLocks noGrp="1"/>
          </p:cNvSpPr>
          <p:nvPr>
            <p:ph type="dt" sz="half" idx="10"/>
          </p:nvPr>
        </p:nvSpPr>
        <p:spPr/>
        <p:txBody>
          <a:bodyPr/>
          <a:lstStyle>
            <a:lvl1pPr>
              <a:defRPr/>
            </a:lvl1pPr>
          </a:lstStyle>
          <a:p>
            <a:fld id="{10966F18-8871-4D07-8D67-E121A1BB169E}" type="datetimeFigureOut">
              <a:rPr lang="en-GB" altLang="en-US">
                <a:solidFill>
                  <a:srgbClr val="000000"/>
                </a:solidFill>
              </a:rPr>
              <a:pPr/>
              <a:t>15/10/2025</a:t>
            </a:fld>
            <a:endParaRPr lang="en-GB" altLang="en-US">
              <a:solidFill>
                <a:srgbClr val="000000"/>
              </a:solidFill>
            </a:endParaRPr>
          </a:p>
        </p:txBody>
      </p:sp>
      <p:sp>
        <p:nvSpPr>
          <p:cNvPr id="8" name="Footer Placeholder 4">
            <a:extLst>
              <a:ext uri="{FF2B5EF4-FFF2-40B4-BE49-F238E27FC236}">
                <a16:creationId xmlns:a16="http://schemas.microsoft.com/office/drawing/2014/main" id="{246C389B-E5C4-4179-B061-AEC3EFE4B428}"/>
              </a:ext>
            </a:extLst>
          </p:cNvPr>
          <p:cNvSpPr>
            <a:spLocks noGrp="1"/>
          </p:cNvSpPr>
          <p:nvPr>
            <p:ph type="ftr" sz="quarter" idx="11"/>
          </p:nvPr>
        </p:nvSpPr>
        <p:spPr/>
        <p:txBody>
          <a:bodyPr/>
          <a:lstStyle>
            <a:lvl1pPr>
              <a:defRPr/>
            </a:lvl1pPr>
          </a:lstStyle>
          <a:p>
            <a:endParaRPr lang="en-GB" altLang="en-US">
              <a:solidFill>
                <a:srgbClr val="000000"/>
              </a:solidFill>
            </a:endParaRPr>
          </a:p>
        </p:txBody>
      </p:sp>
      <p:sp>
        <p:nvSpPr>
          <p:cNvPr id="9" name="Slide Number Placeholder 5">
            <a:extLst>
              <a:ext uri="{FF2B5EF4-FFF2-40B4-BE49-F238E27FC236}">
                <a16:creationId xmlns:a16="http://schemas.microsoft.com/office/drawing/2014/main" id="{69CF9B71-DB1F-4868-B72C-3E90AFE31F0C}"/>
              </a:ext>
            </a:extLst>
          </p:cNvPr>
          <p:cNvSpPr>
            <a:spLocks noGrp="1"/>
          </p:cNvSpPr>
          <p:nvPr>
            <p:ph type="sldNum" sz="quarter" idx="12"/>
          </p:nvPr>
        </p:nvSpPr>
        <p:spPr/>
        <p:txBody>
          <a:bodyPr/>
          <a:lstStyle>
            <a:lvl1pPr>
              <a:defRPr/>
            </a:lvl1pPr>
          </a:lstStyle>
          <a:p>
            <a:fld id="{56701164-3933-40A6-AE0E-9F1DC9F78115}"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35630217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4" name="Picture 10"/>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149475" y="-130175"/>
            <a:ext cx="8132763" cy="704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14350" y="5614988"/>
            <a:ext cx="3000375" cy="80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3"/>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0585450" y="5969000"/>
            <a:ext cx="1092200" cy="43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35F9BC3D-FB8E-409B-9F00-919F170AB3FD}"/>
              </a:ext>
            </a:extLst>
          </p:cNvPr>
          <p:cNvSpPr>
            <a:spLocks noGrp="1"/>
          </p:cNvSpPr>
          <p:nvPr>
            <p:ph type="title"/>
          </p:nvPr>
        </p:nvSpPr>
        <p:spPr>
          <a:xfrm>
            <a:off x="4665206" y="2597173"/>
            <a:ext cx="3101340" cy="831827"/>
          </a:xfrm>
        </p:spPr>
        <p:txBody>
          <a:bodyPr rIns="0" anchor="b">
            <a:normAutofit/>
          </a:bodyPr>
          <a:lstStyle>
            <a:lvl1pPr algn="ctr">
              <a:lnSpc>
                <a:spcPct val="100000"/>
              </a:lnSpc>
              <a:defRPr sz="2400">
                <a:solidFill>
                  <a:schemeClr val="tx1"/>
                </a:solidFill>
                <a:latin typeface="+mj-lt"/>
              </a:defRPr>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895F00C-A855-4053-A3DB-B15F9BE7452B}"/>
              </a:ext>
            </a:extLst>
          </p:cNvPr>
          <p:cNvSpPr>
            <a:spLocks noGrp="1"/>
          </p:cNvSpPr>
          <p:nvPr>
            <p:ph type="body" idx="1"/>
          </p:nvPr>
        </p:nvSpPr>
        <p:spPr>
          <a:xfrm>
            <a:off x="4665206" y="3427571"/>
            <a:ext cx="3101340" cy="553966"/>
          </a:xfrm>
        </p:spPr>
        <p:txBody>
          <a:bodyPr rIns="0">
            <a:noAutofit/>
          </a:bodyPr>
          <a:lstStyle>
            <a:lvl1pPr marL="0" indent="0" algn="ctr">
              <a:spcBef>
                <a:spcPts val="0"/>
              </a:spcBef>
              <a:buNone/>
              <a:defRPr sz="1800" b="1">
                <a:solidFill>
                  <a:schemeClr val="tx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8591566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988F27-B0AD-4AC6-A27C-DAEE1505694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8C7C60C-A666-4A14-8BCD-1205DB6EDDF3}"/>
              </a:ext>
            </a:extLst>
          </p:cNvPr>
          <p:cNvSpPr>
            <a:spLocks noGrp="1"/>
          </p:cNvSpPr>
          <p:nvPr>
            <p:ph idx="1"/>
          </p:nvPr>
        </p:nvSpPr>
        <p:spPr/>
        <p:txBody>
          <a:bodyPr/>
          <a:lstStyle>
            <a:lvl1pPr>
              <a:spcAft>
                <a:spcPts val="200"/>
              </a:spcAft>
              <a:defRPr/>
            </a:lvl1pPr>
            <a:lvl2pPr marL="266700" indent="-266700">
              <a:spcAft>
                <a:spcPts val="200"/>
              </a:spcAft>
              <a:defRPr/>
            </a:lvl2pPr>
            <a:lvl3pPr marL="541338" indent="-274638">
              <a:spcAft>
                <a:spcPts val="200"/>
              </a:spcAft>
              <a:defRPr/>
            </a:lvl3pPr>
            <a:lvl4pPr marL="808038" indent="-266700">
              <a:spcAft>
                <a:spcPts val="200"/>
              </a:spcAft>
              <a:defRPr/>
            </a:lvl4pPr>
            <a:lvl5pPr marL="1074738" indent="-266700">
              <a:spcAft>
                <a:spcPts val="2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582DF6C-BE55-4C0A-919C-08176937FEC1}"/>
              </a:ext>
            </a:extLst>
          </p:cNvPr>
          <p:cNvSpPr>
            <a:spLocks noGrp="1"/>
          </p:cNvSpPr>
          <p:nvPr>
            <p:ph type="dt" sz="half" idx="10"/>
          </p:nvPr>
        </p:nvSpPr>
        <p:spPr/>
        <p:txBody>
          <a:bodyPr/>
          <a:lstStyle>
            <a:lvl1pPr>
              <a:defRPr/>
            </a:lvl1pPr>
          </a:lstStyle>
          <a:p>
            <a:fld id="{3B25BE09-76E4-4A44-96F1-A3950D257E38}" type="datetimeFigureOut">
              <a:rPr lang="en-GB" altLang="en-US">
                <a:solidFill>
                  <a:srgbClr val="000000"/>
                </a:solidFill>
              </a:rPr>
              <a:pPr/>
              <a:t>15/10/2025</a:t>
            </a:fld>
            <a:endParaRPr lang="en-GB" altLang="en-US">
              <a:solidFill>
                <a:srgbClr val="000000"/>
              </a:solidFill>
            </a:endParaRPr>
          </a:p>
        </p:txBody>
      </p:sp>
      <p:sp>
        <p:nvSpPr>
          <p:cNvPr id="5" name="Footer Placeholder 4">
            <a:extLst>
              <a:ext uri="{FF2B5EF4-FFF2-40B4-BE49-F238E27FC236}">
                <a16:creationId xmlns:a16="http://schemas.microsoft.com/office/drawing/2014/main" id="{A92BAF55-9233-482A-AD6F-4A5FCB6319F0}"/>
              </a:ext>
            </a:extLst>
          </p:cNvPr>
          <p:cNvSpPr>
            <a:spLocks noGrp="1"/>
          </p:cNvSpPr>
          <p:nvPr>
            <p:ph type="ftr" sz="quarter" idx="11"/>
          </p:nvPr>
        </p:nvSpPr>
        <p:spPr/>
        <p:txBody>
          <a:bodyPr/>
          <a:lstStyle>
            <a:lvl1pPr>
              <a:defRPr/>
            </a:lvl1pPr>
          </a:lstStyle>
          <a:p>
            <a:endParaRPr lang="en-GB" altLang="en-US">
              <a:solidFill>
                <a:srgbClr val="000000"/>
              </a:solidFill>
            </a:endParaRPr>
          </a:p>
        </p:txBody>
      </p:sp>
      <p:sp>
        <p:nvSpPr>
          <p:cNvPr id="6" name="Slide Number Placeholder 5">
            <a:extLst>
              <a:ext uri="{FF2B5EF4-FFF2-40B4-BE49-F238E27FC236}">
                <a16:creationId xmlns:a16="http://schemas.microsoft.com/office/drawing/2014/main" id="{3AB61542-31CA-488B-829E-5ECB8DAECC24}"/>
              </a:ext>
            </a:extLst>
          </p:cNvPr>
          <p:cNvSpPr>
            <a:spLocks noGrp="1"/>
          </p:cNvSpPr>
          <p:nvPr>
            <p:ph type="sldNum" sz="quarter" idx="12"/>
          </p:nvPr>
        </p:nvSpPr>
        <p:spPr/>
        <p:txBody>
          <a:bodyPr/>
          <a:lstStyle>
            <a:lvl1pPr>
              <a:defRPr/>
            </a:lvl1pPr>
          </a:lstStyle>
          <a:p>
            <a:fld id="{9347366D-5D24-45E3-B37D-32C44C56F63D}"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7776906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pic>
        <p:nvPicPr>
          <p:cNvPr id="4" name="Picture 10"/>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14350" y="457200"/>
            <a:ext cx="3781425" cy="101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0585450" y="458788"/>
            <a:ext cx="1092200"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3"/>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8131175" y="968375"/>
            <a:ext cx="4073525" cy="588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B56315A4-4293-48E7-8022-B41CEB0B5D9A}"/>
              </a:ext>
            </a:extLst>
          </p:cNvPr>
          <p:cNvSpPr>
            <a:spLocks noGrp="1"/>
          </p:cNvSpPr>
          <p:nvPr>
            <p:ph type="ctrTitle"/>
          </p:nvPr>
        </p:nvSpPr>
        <p:spPr>
          <a:xfrm>
            <a:off x="514350" y="2776032"/>
            <a:ext cx="7418070" cy="1712148"/>
          </a:xfrm>
        </p:spPr>
        <p:txBody>
          <a:bodyPr anchor="t">
            <a:normAutofit/>
          </a:bodyPr>
          <a:lstStyle>
            <a:lvl1pPr algn="l">
              <a:lnSpc>
                <a:spcPct val="100000"/>
              </a:lnSpc>
              <a:defRPr sz="3400">
                <a:solidFill>
                  <a:schemeClr val="accent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7D9B50F4-B24D-449B-9DFB-58EABFB3737C}"/>
              </a:ext>
            </a:extLst>
          </p:cNvPr>
          <p:cNvSpPr>
            <a:spLocks noGrp="1"/>
          </p:cNvSpPr>
          <p:nvPr>
            <p:ph type="subTitle" idx="1"/>
          </p:nvPr>
        </p:nvSpPr>
        <p:spPr>
          <a:xfrm>
            <a:off x="515938" y="5867396"/>
            <a:ext cx="4679950" cy="400110"/>
          </a:xfrm>
        </p:spPr>
        <p:txBody>
          <a:bodyPr rtlCol="0">
            <a:spAutoFit/>
          </a:bodyPr>
          <a:lstStyle>
            <a:lvl1pPr>
              <a:spcAft>
                <a:spcPts val="0"/>
              </a:spcAft>
              <a:defRPr lang="en-GB" sz="2000" dirty="0">
                <a:solidFill>
                  <a:schemeClr val="tx1"/>
                </a:solidFill>
                <a:latin typeface="+mj-lt"/>
                <a:ea typeface="+mj-ea"/>
                <a:cs typeface="+mj-cs"/>
              </a:defRPr>
            </a:lvl1pPr>
          </a:lstStyle>
          <a:p>
            <a:pPr lvl="0"/>
            <a:r>
              <a:rPr lang="en-US"/>
              <a:t>Click to edit Master subtitle style</a:t>
            </a:r>
            <a:endParaRPr lang="en-GB"/>
          </a:p>
        </p:txBody>
      </p:sp>
      <p:sp>
        <p:nvSpPr>
          <p:cNvPr id="7" name="Date Placeholder 3">
            <a:extLst>
              <a:ext uri="{FF2B5EF4-FFF2-40B4-BE49-F238E27FC236}">
                <a16:creationId xmlns:a16="http://schemas.microsoft.com/office/drawing/2014/main" id="{7ED96676-53D3-4040-BE7C-60DB8F6527ED}"/>
              </a:ext>
            </a:extLst>
          </p:cNvPr>
          <p:cNvSpPr>
            <a:spLocks noGrp="1"/>
          </p:cNvSpPr>
          <p:nvPr>
            <p:ph type="dt" sz="half" idx="10"/>
          </p:nvPr>
        </p:nvSpPr>
        <p:spPr/>
        <p:txBody>
          <a:bodyPr/>
          <a:lstStyle>
            <a:lvl1pPr>
              <a:defRPr/>
            </a:lvl1pPr>
          </a:lstStyle>
          <a:p>
            <a:fld id="{10966F18-8871-4D07-8D67-E121A1BB169E}" type="datetimeFigureOut">
              <a:rPr lang="en-GB" altLang="en-US">
                <a:solidFill>
                  <a:srgbClr val="000000"/>
                </a:solidFill>
              </a:rPr>
              <a:pPr/>
              <a:t>15/10/2025</a:t>
            </a:fld>
            <a:endParaRPr lang="en-GB" altLang="en-US">
              <a:solidFill>
                <a:srgbClr val="000000"/>
              </a:solidFill>
            </a:endParaRPr>
          </a:p>
        </p:txBody>
      </p:sp>
      <p:sp>
        <p:nvSpPr>
          <p:cNvPr id="8" name="Footer Placeholder 4">
            <a:extLst>
              <a:ext uri="{FF2B5EF4-FFF2-40B4-BE49-F238E27FC236}">
                <a16:creationId xmlns:a16="http://schemas.microsoft.com/office/drawing/2014/main" id="{246C389B-E5C4-4179-B061-AEC3EFE4B428}"/>
              </a:ext>
            </a:extLst>
          </p:cNvPr>
          <p:cNvSpPr>
            <a:spLocks noGrp="1"/>
          </p:cNvSpPr>
          <p:nvPr>
            <p:ph type="ftr" sz="quarter" idx="11"/>
          </p:nvPr>
        </p:nvSpPr>
        <p:spPr/>
        <p:txBody>
          <a:bodyPr/>
          <a:lstStyle>
            <a:lvl1pPr>
              <a:defRPr/>
            </a:lvl1pPr>
          </a:lstStyle>
          <a:p>
            <a:endParaRPr lang="en-GB" altLang="en-US">
              <a:solidFill>
                <a:srgbClr val="000000"/>
              </a:solidFill>
            </a:endParaRPr>
          </a:p>
        </p:txBody>
      </p:sp>
      <p:sp>
        <p:nvSpPr>
          <p:cNvPr id="9" name="Slide Number Placeholder 5">
            <a:extLst>
              <a:ext uri="{FF2B5EF4-FFF2-40B4-BE49-F238E27FC236}">
                <a16:creationId xmlns:a16="http://schemas.microsoft.com/office/drawing/2014/main" id="{69CF9B71-DB1F-4868-B72C-3E90AFE31F0C}"/>
              </a:ext>
            </a:extLst>
          </p:cNvPr>
          <p:cNvSpPr>
            <a:spLocks noGrp="1"/>
          </p:cNvSpPr>
          <p:nvPr>
            <p:ph type="sldNum" sz="quarter" idx="12"/>
          </p:nvPr>
        </p:nvSpPr>
        <p:spPr/>
        <p:txBody>
          <a:bodyPr/>
          <a:lstStyle>
            <a:lvl1pPr>
              <a:defRPr/>
            </a:lvl1pPr>
          </a:lstStyle>
          <a:p>
            <a:fld id="{56701164-3933-40A6-AE0E-9F1DC9F78115}"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31623070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4" name="Picture 10"/>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149475" y="-130175"/>
            <a:ext cx="8132763" cy="704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14350" y="5614988"/>
            <a:ext cx="3000375" cy="80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3"/>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0585450" y="5969000"/>
            <a:ext cx="1092200" cy="43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35F9BC3D-FB8E-409B-9F00-919F170AB3FD}"/>
              </a:ext>
            </a:extLst>
          </p:cNvPr>
          <p:cNvSpPr>
            <a:spLocks noGrp="1"/>
          </p:cNvSpPr>
          <p:nvPr>
            <p:ph type="title"/>
          </p:nvPr>
        </p:nvSpPr>
        <p:spPr>
          <a:xfrm>
            <a:off x="4665206" y="2597173"/>
            <a:ext cx="3101340" cy="831827"/>
          </a:xfrm>
        </p:spPr>
        <p:txBody>
          <a:bodyPr rIns="0" anchor="b">
            <a:normAutofit/>
          </a:bodyPr>
          <a:lstStyle>
            <a:lvl1pPr algn="ctr">
              <a:lnSpc>
                <a:spcPct val="100000"/>
              </a:lnSpc>
              <a:defRPr sz="2400">
                <a:solidFill>
                  <a:schemeClr val="tx1"/>
                </a:solidFill>
                <a:latin typeface="+mj-lt"/>
              </a:defRPr>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895F00C-A855-4053-A3DB-B15F9BE7452B}"/>
              </a:ext>
            </a:extLst>
          </p:cNvPr>
          <p:cNvSpPr>
            <a:spLocks noGrp="1"/>
          </p:cNvSpPr>
          <p:nvPr>
            <p:ph type="body" idx="1"/>
          </p:nvPr>
        </p:nvSpPr>
        <p:spPr>
          <a:xfrm>
            <a:off x="4665206" y="3427571"/>
            <a:ext cx="3101340" cy="553966"/>
          </a:xfrm>
        </p:spPr>
        <p:txBody>
          <a:bodyPr rIns="0">
            <a:noAutofit/>
          </a:bodyPr>
          <a:lstStyle>
            <a:lvl1pPr marL="0" indent="0" algn="ctr">
              <a:spcBef>
                <a:spcPts val="0"/>
              </a:spcBef>
              <a:buNone/>
              <a:defRPr sz="1800" b="1">
                <a:solidFill>
                  <a:schemeClr val="tx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5957023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988F27-B0AD-4AC6-A27C-DAEE1505694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8C7C60C-A666-4A14-8BCD-1205DB6EDDF3}"/>
              </a:ext>
            </a:extLst>
          </p:cNvPr>
          <p:cNvSpPr>
            <a:spLocks noGrp="1"/>
          </p:cNvSpPr>
          <p:nvPr>
            <p:ph idx="1"/>
          </p:nvPr>
        </p:nvSpPr>
        <p:spPr/>
        <p:txBody>
          <a:bodyPr/>
          <a:lstStyle>
            <a:lvl1pPr>
              <a:spcAft>
                <a:spcPts val="200"/>
              </a:spcAft>
              <a:defRPr/>
            </a:lvl1pPr>
            <a:lvl2pPr marL="266700" indent="-266700">
              <a:spcAft>
                <a:spcPts val="200"/>
              </a:spcAft>
              <a:defRPr/>
            </a:lvl2pPr>
            <a:lvl3pPr marL="541338" indent="-274638">
              <a:spcAft>
                <a:spcPts val="200"/>
              </a:spcAft>
              <a:defRPr/>
            </a:lvl3pPr>
            <a:lvl4pPr marL="808038" indent="-266700">
              <a:spcAft>
                <a:spcPts val="200"/>
              </a:spcAft>
              <a:defRPr/>
            </a:lvl4pPr>
            <a:lvl5pPr marL="1074738" indent="-266700">
              <a:spcAft>
                <a:spcPts val="2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582DF6C-BE55-4C0A-919C-08176937FEC1}"/>
              </a:ext>
            </a:extLst>
          </p:cNvPr>
          <p:cNvSpPr>
            <a:spLocks noGrp="1"/>
          </p:cNvSpPr>
          <p:nvPr>
            <p:ph type="dt" sz="half" idx="10"/>
          </p:nvPr>
        </p:nvSpPr>
        <p:spPr/>
        <p:txBody>
          <a:bodyPr/>
          <a:lstStyle>
            <a:lvl1pPr>
              <a:defRPr/>
            </a:lvl1pPr>
          </a:lstStyle>
          <a:p>
            <a:fld id="{3B25BE09-76E4-4A44-96F1-A3950D257E38}" type="datetimeFigureOut">
              <a:rPr lang="en-GB" altLang="en-US">
                <a:solidFill>
                  <a:srgbClr val="000000"/>
                </a:solidFill>
              </a:rPr>
              <a:pPr/>
              <a:t>15/10/2025</a:t>
            </a:fld>
            <a:endParaRPr lang="en-GB" altLang="en-US">
              <a:solidFill>
                <a:srgbClr val="000000"/>
              </a:solidFill>
            </a:endParaRPr>
          </a:p>
        </p:txBody>
      </p:sp>
      <p:sp>
        <p:nvSpPr>
          <p:cNvPr id="5" name="Footer Placeholder 4">
            <a:extLst>
              <a:ext uri="{FF2B5EF4-FFF2-40B4-BE49-F238E27FC236}">
                <a16:creationId xmlns:a16="http://schemas.microsoft.com/office/drawing/2014/main" id="{A92BAF55-9233-482A-AD6F-4A5FCB6319F0}"/>
              </a:ext>
            </a:extLst>
          </p:cNvPr>
          <p:cNvSpPr>
            <a:spLocks noGrp="1"/>
          </p:cNvSpPr>
          <p:nvPr>
            <p:ph type="ftr" sz="quarter" idx="11"/>
          </p:nvPr>
        </p:nvSpPr>
        <p:spPr/>
        <p:txBody>
          <a:bodyPr/>
          <a:lstStyle>
            <a:lvl1pPr>
              <a:defRPr/>
            </a:lvl1pPr>
          </a:lstStyle>
          <a:p>
            <a:endParaRPr lang="en-GB" altLang="en-US">
              <a:solidFill>
                <a:srgbClr val="000000"/>
              </a:solidFill>
            </a:endParaRPr>
          </a:p>
        </p:txBody>
      </p:sp>
      <p:sp>
        <p:nvSpPr>
          <p:cNvPr id="6" name="Slide Number Placeholder 5">
            <a:extLst>
              <a:ext uri="{FF2B5EF4-FFF2-40B4-BE49-F238E27FC236}">
                <a16:creationId xmlns:a16="http://schemas.microsoft.com/office/drawing/2014/main" id="{3AB61542-31CA-488B-829E-5ECB8DAECC24}"/>
              </a:ext>
            </a:extLst>
          </p:cNvPr>
          <p:cNvSpPr>
            <a:spLocks noGrp="1"/>
          </p:cNvSpPr>
          <p:nvPr>
            <p:ph type="sldNum" sz="quarter" idx="12"/>
          </p:nvPr>
        </p:nvSpPr>
        <p:spPr/>
        <p:txBody>
          <a:bodyPr/>
          <a:lstStyle>
            <a:lvl1pPr>
              <a:defRPr/>
            </a:lvl1pPr>
          </a:lstStyle>
          <a:p>
            <a:fld id="{9347366D-5D24-45E3-B37D-32C44C56F63D}"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1957304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315A4-4293-48E7-8022-B41CEB0B5D9A}"/>
              </a:ext>
            </a:extLst>
          </p:cNvPr>
          <p:cNvSpPr>
            <a:spLocks noGrp="1"/>
          </p:cNvSpPr>
          <p:nvPr>
            <p:ph type="ctrTitle"/>
          </p:nvPr>
        </p:nvSpPr>
        <p:spPr>
          <a:xfrm>
            <a:off x="514350" y="2776032"/>
            <a:ext cx="7418070" cy="1157793"/>
          </a:xfrm>
        </p:spPr>
        <p:txBody>
          <a:bodyPr anchor="b" anchorCtr="0">
            <a:normAutofit/>
          </a:bodyPr>
          <a:lstStyle>
            <a:lvl1pPr algn="l">
              <a:lnSpc>
                <a:spcPct val="100000"/>
              </a:lnSpc>
              <a:defRPr sz="3400">
                <a:solidFill>
                  <a:schemeClr val="accent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7D9B50F4-B24D-449B-9DFB-58EABFB3737C}"/>
              </a:ext>
            </a:extLst>
          </p:cNvPr>
          <p:cNvSpPr>
            <a:spLocks noGrp="1"/>
          </p:cNvSpPr>
          <p:nvPr>
            <p:ph type="subTitle" idx="1"/>
          </p:nvPr>
        </p:nvSpPr>
        <p:spPr>
          <a:xfrm>
            <a:off x="515938" y="4091362"/>
            <a:ext cx="7416482" cy="231474"/>
          </a:xfrm>
        </p:spPr>
        <p:txBody>
          <a:bodyPr vert="horz" wrap="square" lIns="0" tIns="45720" rIns="91440" bIns="45720" rtlCol="0" anchor="t" anchorCtr="0">
            <a:spAutoFit/>
          </a:bodyPr>
          <a:lstStyle>
            <a:lvl1pPr>
              <a:lnSpc>
                <a:spcPts val="900"/>
              </a:lnSpc>
              <a:defRPr lang="en-GB" sz="1800" dirty="0">
                <a:solidFill>
                  <a:schemeClr val="tx1"/>
                </a:solidFill>
                <a:latin typeface="+mj-lt"/>
                <a:ea typeface="+mj-ea"/>
                <a:cs typeface="+mj-cs"/>
              </a:defRPr>
            </a:lvl1pPr>
          </a:lstStyle>
          <a:p>
            <a:pPr lvl="0">
              <a:spcBef>
                <a:spcPct val="0"/>
              </a:spcBef>
            </a:pPr>
            <a:r>
              <a:rPr lang="en-US"/>
              <a:t>Click to edit Master subtitle style</a:t>
            </a:r>
            <a:endParaRPr lang="en-GB"/>
          </a:p>
        </p:txBody>
      </p:sp>
      <p:sp>
        <p:nvSpPr>
          <p:cNvPr id="4" name="Date Placeholder 3">
            <a:extLst>
              <a:ext uri="{FF2B5EF4-FFF2-40B4-BE49-F238E27FC236}">
                <a16:creationId xmlns:a16="http://schemas.microsoft.com/office/drawing/2014/main" id="{158D489E-7E34-49F0-B0AB-DC0E9ABB7283}"/>
              </a:ext>
            </a:extLst>
          </p:cNvPr>
          <p:cNvSpPr>
            <a:spLocks noGrp="1"/>
          </p:cNvSpPr>
          <p:nvPr>
            <p:ph type="dt" sz="half" idx="10"/>
          </p:nvPr>
        </p:nvSpPr>
        <p:spPr>
          <a:xfrm>
            <a:off x="523876" y="6515100"/>
            <a:ext cx="1227772" cy="228600"/>
          </a:xfrm>
        </p:spPr>
        <p:txBody>
          <a:bodyPr/>
          <a:lstStyle/>
          <a:p>
            <a:fld id="{641C53EB-24CF-440F-A25E-48059B0FD26D}" type="datetimeFigureOut">
              <a:rPr lang="en-GB" smtClean="0"/>
              <a:t>15/10/2025</a:t>
            </a:fld>
            <a:endParaRPr lang="en-GB"/>
          </a:p>
        </p:txBody>
      </p:sp>
      <p:sp>
        <p:nvSpPr>
          <p:cNvPr id="5" name="Footer Placeholder 4">
            <a:extLst>
              <a:ext uri="{FF2B5EF4-FFF2-40B4-BE49-F238E27FC236}">
                <a16:creationId xmlns:a16="http://schemas.microsoft.com/office/drawing/2014/main" id="{55EC1751-3552-492F-BBE0-0D1F6A4A9ABA}"/>
              </a:ext>
            </a:extLst>
          </p:cNvPr>
          <p:cNvSpPr>
            <a:spLocks noGrp="1"/>
          </p:cNvSpPr>
          <p:nvPr>
            <p:ph type="ftr" sz="quarter" idx="11"/>
          </p:nvPr>
        </p:nvSpPr>
        <p:spPr>
          <a:xfrm>
            <a:off x="1751648" y="6515100"/>
            <a:ext cx="2910840" cy="228600"/>
          </a:xfrm>
        </p:spPr>
        <p:txBody>
          <a:bodyPr/>
          <a:lstStyle/>
          <a:p>
            <a:endParaRPr lang="en-GB"/>
          </a:p>
        </p:txBody>
      </p:sp>
      <p:sp>
        <p:nvSpPr>
          <p:cNvPr id="6" name="Slide Number Placeholder 5">
            <a:extLst>
              <a:ext uri="{FF2B5EF4-FFF2-40B4-BE49-F238E27FC236}">
                <a16:creationId xmlns:a16="http://schemas.microsoft.com/office/drawing/2014/main" id="{645B8446-285E-4BA6-9BB4-E52BF013D2AB}"/>
              </a:ext>
            </a:extLst>
          </p:cNvPr>
          <p:cNvSpPr>
            <a:spLocks noGrp="1"/>
          </p:cNvSpPr>
          <p:nvPr>
            <p:ph type="sldNum" sz="quarter" idx="12"/>
          </p:nvPr>
        </p:nvSpPr>
        <p:spPr>
          <a:xfrm>
            <a:off x="4761548" y="6515100"/>
            <a:ext cx="434340" cy="228600"/>
          </a:xfrm>
        </p:spPr>
        <p:txBody>
          <a:bodyPr/>
          <a:lstStyle/>
          <a:p>
            <a:fld id="{BA08F2A4-0124-4561-B7C3-5569DA7CF1C5}" type="slidenum">
              <a:rPr lang="en-GB" smtClean="0"/>
              <a:t>‹#›</a:t>
            </a:fld>
            <a:endParaRPr lang="en-GB"/>
          </a:p>
        </p:txBody>
      </p:sp>
      <p:pic>
        <p:nvPicPr>
          <p:cNvPr id="13" name="Picture 12">
            <a:extLst>
              <a:ext uri="{FF2B5EF4-FFF2-40B4-BE49-F238E27FC236}">
                <a16:creationId xmlns:a16="http://schemas.microsoft.com/office/drawing/2014/main" id="{4E27372B-E46C-4F9B-8F63-1BDB820B8AB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8318" y="459712"/>
            <a:ext cx="3112770" cy="1006185"/>
          </a:xfrm>
          <a:prstGeom prst="rect">
            <a:avLst/>
          </a:prstGeom>
        </p:spPr>
      </p:pic>
      <p:pic>
        <p:nvPicPr>
          <p:cNvPr id="14" name="Picture 13">
            <a:extLst>
              <a:ext uri="{FF2B5EF4-FFF2-40B4-BE49-F238E27FC236}">
                <a16:creationId xmlns:a16="http://schemas.microsoft.com/office/drawing/2014/main" id="{3E40D25B-3F56-42D0-AA3D-978683A54F9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08318" y="5829658"/>
            <a:ext cx="1671002" cy="562382"/>
          </a:xfrm>
          <a:prstGeom prst="rect">
            <a:avLst/>
          </a:prstGeom>
        </p:spPr>
      </p:pic>
      <p:pic>
        <p:nvPicPr>
          <p:cNvPr id="15" name="Picture 14">
            <a:extLst>
              <a:ext uri="{FF2B5EF4-FFF2-40B4-BE49-F238E27FC236}">
                <a16:creationId xmlns:a16="http://schemas.microsoft.com/office/drawing/2014/main" id="{F7DA2C13-6919-4837-9E8E-B9267B67268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526811" y="5830440"/>
            <a:ext cx="2101297" cy="561600"/>
          </a:xfrm>
          <a:prstGeom prst="rect">
            <a:avLst/>
          </a:prstGeom>
        </p:spPr>
      </p:pic>
      <p:pic>
        <p:nvPicPr>
          <p:cNvPr id="16" name="Picture 15">
            <a:extLst>
              <a:ext uri="{FF2B5EF4-FFF2-40B4-BE49-F238E27FC236}">
                <a16:creationId xmlns:a16="http://schemas.microsoft.com/office/drawing/2014/main" id="{01DC4F73-9E51-4AA0-A6B7-59D4F317E784}"/>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786855" y="5828772"/>
            <a:ext cx="737646" cy="297317"/>
          </a:xfrm>
          <a:prstGeom prst="rect">
            <a:avLst/>
          </a:prstGeom>
        </p:spPr>
      </p:pic>
      <p:pic>
        <p:nvPicPr>
          <p:cNvPr id="17" name="Picture 16">
            <a:extLst>
              <a:ext uri="{FF2B5EF4-FFF2-40B4-BE49-F238E27FC236}">
                <a16:creationId xmlns:a16="http://schemas.microsoft.com/office/drawing/2014/main" id="{F7AF5C85-CECD-402D-83C2-F14DDCA195FC}"/>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035731" y="5834110"/>
            <a:ext cx="944189" cy="557930"/>
          </a:xfrm>
          <a:prstGeom prst="rect">
            <a:avLst/>
          </a:prstGeom>
        </p:spPr>
      </p:pic>
      <p:pic>
        <p:nvPicPr>
          <p:cNvPr id="18" name="Picture 17">
            <a:extLst>
              <a:ext uri="{FF2B5EF4-FFF2-40B4-BE49-F238E27FC236}">
                <a16:creationId xmlns:a16="http://schemas.microsoft.com/office/drawing/2014/main" id="{A2FBDFD8-518E-4885-B79E-C75BF0C115F0}"/>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228297" y="0"/>
            <a:ext cx="3962400" cy="6858000"/>
          </a:xfrm>
          <a:prstGeom prst="rect">
            <a:avLst/>
          </a:prstGeom>
        </p:spPr>
      </p:pic>
    </p:spTree>
    <p:extLst>
      <p:ext uri="{BB962C8B-B14F-4D97-AF65-F5344CB8AC3E}">
        <p14:creationId xmlns:p14="http://schemas.microsoft.com/office/powerpoint/2010/main" val="16040806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315A4-4293-48E7-8022-B41CEB0B5D9A}"/>
              </a:ext>
            </a:extLst>
          </p:cNvPr>
          <p:cNvSpPr>
            <a:spLocks noGrp="1"/>
          </p:cNvSpPr>
          <p:nvPr>
            <p:ph type="ctrTitle"/>
          </p:nvPr>
        </p:nvSpPr>
        <p:spPr>
          <a:xfrm>
            <a:off x="514350" y="2776032"/>
            <a:ext cx="7418070" cy="1157793"/>
          </a:xfrm>
        </p:spPr>
        <p:txBody>
          <a:bodyPr anchor="b" anchorCtr="0">
            <a:normAutofit/>
          </a:bodyPr>
          <a:lstStyle>
            <a:lvl1pPr algn="l">
              <a:lnSpc>
                <a:spcPct val="100000"/>
              </a:lnSpc>
              <a:defRPr sz="3400">
                <a:solidFill>
                  <a:schemeClr val="accent1"/>
                </a:solidFill>
              </a:defRPr>
            </a:lvl1pPr>
          </a:lstStyle>
          <a:p>
            <a:r>
              <a:rPr lang="en-US"/>
              <a:t>Click to edit Master title style</a:t>
            </a:r>
            <a:endParaRPr lang="en-GB"/>
          </a:p>
        </p:txBody>
      </p:sp>
      <p:sp>
        <p:nvSpPr>
          <p:cNvPr id="4" name="Date Placeholder 3">
            <a:extLst>
              <a:ext uri="{FF2B5EF4-FFF2-40B4-BE49-F238E27FC236}">
                <a16:creationId xmlns:a16="http://schemas.microsoft.com/office/drawing/2014/main" id="{158D489E-7E34-49F0-B0AB-DC0E9ABB7283}"/>
              </a:ext>
            </a:extLst>
          </p:cNvPr>
          <p:cNvSpPr>
            <a:spLocks noGrp="1"/>
          </p:cNvSpPr>
          <p:nvPr>
            <p:ph type="dt" sz="half" idx="10"/>
          </p:nvPr>
        </p:nvSpPr>
        <p:spPr>
          <a:xfrm>
            <a:off x="523876" y="6515100"/>
            <a:ext cx="1227772" cy="228600"/>
          </a:xfrm>
        </p:spPr>
        <p:txBody>
          <a:bodyPr/>
          <a:lstStyle/>
          <a:p>
            <a:fld id="{641C53EB-24CF-440F-A25E-48059B0FD26D}" type="datetimeFigureOut">
              <a:rPr lang="en-GB" smtClean="0"/>
              <a:t>15/10/2025</a:t>
            </a:fld>
            <a:endParaRPr lang="en-GB"/>
          </a:p>
        </p:txBody>
      </p:sp>
      <p:sp>
        <p:nvSpPr>
          <p:cNvPr id="5" name="Footer Placeholder 4">
            <a:extLst>
              <a:ext uri="{FF2B5EF4-FFF2-40B4-BE49-F238E27FC236}">
                <a16:creationId xmlns:a16="http://schemas.microsoft.com/office/drawing/2014/main" id="{55EC1751-3552-492F-BBE0-0D1F6A4A9ABA}"/>
              </a:ext>
            </a:extLst>
          </p:cNvPr>
          <p:cNvSpPr>
            <a:spLocks noGrp="1"/>
          </p:cNvSpPr>
          <p:nvPr>
            <p:ph type="ftr" sz="quarter" idx="11"/>
          </p:nvPr>
        </p:nvSpPr>
        <p:spPr>
          <a:xfrm>
            <a:off x="1751648" y="6515100"/>
            <a:ext cx="2910840" cy="228600"/>
          </a:xfrm>
        </p:spPr>
        <p:txBody>
          <a:bodyPr/>
          <a:lstStyle/>
          <a:p>
            <a:endParaRPr lang="en-GB"/>
          </a:p>
        </p:txBody>
      </p:sp>
      <p:sp>
        <p:nvSpPr>
          <p:cNvPr id="6" name="Slide Number Placeholder 5">
            <a:extLst>
              <a:ext uri="{FF2B5EF4-FFF2-40B4-BE49-F238E27FC236}">
                <a16:creationId xmlns:a16="http://schemas.microsoft.com/office/drawing/2014/main" id="{645B8446-285E-4BA6-9BB4-E52BF013D2AB}"/>
              </a:ext>
            </a:extLst>
          </p:cNvPr>
          <p:cNvSpPr>
            <a:spLocks noGrp="1"/>
          </p:cNvSpPr>
          <p:nvPr>
            <p:ph type="sldNum" sz="quarter" idx="12"/>
          </p:nvPr>
        </p:nvSpPr>
        <p:spPr>
          <a:xfrm>
            <a:off x="4761548" y="6515100"/>
            <a:ext cx="434340" cy="228600"/>
          </a:xfrm>
        </p:spPr>
        <p:txBody>
          <a:bodyPr/>
          <a:lstStyle/>
          <a:p>
            <a:fld id="{BA08F2A4-0124-4561-B7C3-5569DA7CF1C5}" type="slidenum">
              <a:rPr lang="en-GB" smtClean="0"/>
              <a:t>‹#›</a:t>
            </a:fld>
            <a:endParaRPr lang="en-GB"/>
          </a:p>
        </p:txBody>
      </p:sp>
      <p:pic>
        <p:nvPicPr>
          <p:cNvPr id="13" name="Picture 12">
            <a:extLst>
              <a:ext uri="{FF2B5EF4-FFF2-40B4-BE49-F238E27FC236}">
                <a16:creationId xmlns:a16="http://schemas.microsoft.com/office/drawing/2014/main" id="{4E27372B-E46C-4F9B-8F63-1BDB820B8AB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8318" y="459712"/>
            <a:ext cx="3112770" cy="1006185"/>
          </a:xfrm>
          <a:prstGeom prst="rect">
            <a:avLst/>
          </a:prstGeom>
        </p:spPr>
      </p:pic>
      <p:pic>
        <p:nvPicPr>
          <p:cNvPr id="14" name="Picture 13">
            <a:extLst>
              <a:ext uri="{FF2B5EF4-FFF2-40B4-BE49-F238E27FC236}">
                <a16:creationId xmlns:a16="http://schemas.microsoft.com/office/drawing/2014/main" id="{3E40D25B-3F56-42D0-AA3D-978683A54F9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08318" y="5829658"/>
            <a:ext cx="1671002" cy="562382"/>
          </a:xfrm>
          <a:prstGeom prst="rect">
            <a:avLst/>
          </a:prstGeom>
        </p:spPr>
      </p:pic>
      <p:pic>
        <p:nvPicPr>
          <p:cNvPr id="15" name="Picture 14">
            <a:extLst>
              <a:ext uri="{FF2B5EF4-FFF2-40B4-BE49-F238E27FC236}">
                <a16:creationId xmlns:a16="http://schemas.microsoft.com/office/drawing/2014/main" id="{F7DA2C13-6919-4837-9E8E-B9267B67268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526811" y="5830440"/>
            <a:ext cx="2101297" cy="561600"/>
          </a:xfrm>
          <a:prstGeom prst="rect">
            <a:avLst/>
          </a:prstGeom>
        </p:spPr>
      </p:pic>
      <p:pic>
        <p:nvPicPr>
          <p:cNvPr id="16" name="Picture 15">
            <a:extLst>
              <a:ext uri="{FF2B5EF4-FFF2-40B4-BE49-F238E27FC236}">
                <a16:creationId xmlns:a16="http://schemas.microsoft.com/office/drawing/2014/main" id="{01DC4F73-9E51-4AA0-A6B7-59D4F317E784}"/>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786855" y="5828772"/>
            <a:ext cx="737646" cy="297317"/>
          </a:xfrm>
          <a:prstGeom prst="rect">
            <a:avLst/>
          </a:prstGeom>
        </p:spPr>
      </p:pic>
      <p:pic>
        <p:nvPicPr>
          <p:cNvPr id="17" name="Picture 16">
            <a:extLst>
              <a:ext uri="{FF2B5EF4-FFF2-40B4-BE49-F238E27FC236}">
                <a16:creationId xmlns:a16="http://schemas.microsoft.com/office/drawing/2014/main" id="{F7AF5C85-CECD-402D-83C2-F14DDCA195FC}"/>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035731" y="5834110"/>
            <a:ext cx="944189" cy="557930"/>
          </a:xfrm>
          <a:prstGeom prst="rect">
            <a:avLst/>
          </a:prstGeom>
        </p:spPr>
      </p:pic>
      <p:pic>
        <p:nvPicPr>
          <p:cNvPr id="18" name="Picture 17">
            <a:extLst>
              <a:ext uri="{FF2B5EF4-FFF2-40B4-BE49-F238E27FC236}">
                <a16:creationId xmlns:a16="http://schemas.microsoft.com/office/drawing/2014/main" id="{A2FBDFD8-518E-4885-B79E-C75BF0C115F0}"/>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077200" y="0"/>
            <a:ext cx="4114800" cy="6858000"/>
          </a:xfrm>
          <a:prstGeom prst="rect">
            <a:avLst/>
          </a:prstGeom>
        </p:spPr>
      </p:pic>
      <p:sp>
        <p:nvSpPr>
          <p:cNvPr id="19" name="Subtitle 2">
            <a:extLst>
              <a:ext uri="{FF2B5EF4-FFF2-40B4-BE49-F238E27FC236}">
                <a16:creationId xmlns:a16="http://schemas.microsoft.com/office/drawing/2014/main" id="{58F5A96F-C115-4687-ABD7-F6950E4B47C8}"/>
              </a:ext>
            </a:extLst>
          </p:cNvPr>
          <p:cNvSpPr>
            <a:spLocks noGrp="1"/>
          </p:cNvSpPr>
          <p:nvPr>
            <p:ph type="subTitle" idx="1"/>
          </p:nvPr>
        </p:nvSpPr>
        <p:spPr>
          <a:xfrm>
            <a:off x="515938" y="4091362"/>
            <a:ext cx="7416482" cy="231474"/>
          </a:xfrm>
        </p:spPr>
        <p:txBody>
          <a:bodyPr vert="horz" wrap="square" lIns="0" tIns="45720" rIns="91440" bIns="45720" rtlCol="0" anchor="t" anchorCtr="0">
            <a:spAutoFit/>
          </a:bodyPr>
          <a:lstStyle>
            <a:lvl1pPr>
              <a:lnSpc>
                <a:spcPts val="900"/>
              </a:lnSpc>
              <a:defRPr lang="en-GB" sz="1800" dirty="0">
                <a:solidFill>
                  <a:schemeClr val="tx1"/>
                </a:solidFill>
                <a:latin typeface="+mj-lt"/>
                <a:ea typeface="+mj-ea"/>
                <a:cs typeface="+mj-cs"/>
              </a:defRPr>
            </a:lvl1pPr>
          </a:lstStyle>
          <a:p>
            <a:pPr lvl="0">
              <a:spcBef>
                <a:spcPct val="0"/>
              </a:spcBef>
            </a:pPr>
            <a:r>
              <a:rPr lang="en-US"/>
              <a:t>Click to edit Master subtitle style</a:t>
            </a:r>
            <a:endParaRPr lang="en-GB"/>
          </a:p>
        </p:txBody>
      </p:sp>
    </p:spTree>
    <p:extLst>
      <p:ext uri="{BB962C8B-B14F-4D97-AF65-F5344CB8AC3E}">
        <p14:creationId xmlns:p14="http://schemas.microsoft.com/office/powerpoint/2010/main" val="26861597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2_Title Slid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315A4-4293-48E7-8022-B41CEB0B5D9A}"/>
              </a:ext>
            </a:extLst>
          </p:cNvPr>
          <p:cNvSpPr>
            <a:spLocks noGrp="1"/>
          </p:cNvSpPr>
          <p:nvPr>
            <p:ph type="ctrTitle"/>
          </p:nvPr>
        </p:nvSpPr>
        <p:spPr>
          <a:xfrm>
            <a:off x="514350" y="2776032"/>
            <a:ext cx="7418070" cy="1157793"/>
          </a:xfrm>
        </p:spPr>
        <p:txBody>
          <a:bodyPr anchor="b" anchorCtr="0">
            <a:normAutofit/>
          </a:bodyPr>
          <a:lstStyle>
            <a:lvl1pPr algn="l">
              <a:lnSpc>
                <a:spcPct val="100000"/>
              </a:lnSpc>
              <a:defRPr sz="3400">
                <a:solidFill>
                  <a:schemeClr val="bg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7D9B50F4-B24D-449B-9DFB-58EABFB3737C}"/>
              </a:ext>
            </a:extLst>
          </p:cNvPr>
          <p:cNvSpPr>
            <a:spLocks noGrp="1"/>
          </p:cNvSpPr>
          <p:nvPr>
            <p:ph type="subTitle" idx="1"/>
          </p:nvPr>
        </p:nvSpPr>
        <p:spPr>
          <a:xfrm>
            <a:off x="515938" y="4093200"/>
            <a:ext cx="7416482" cy="231474"/>
          </a:xfrm>
        </p:spPr>
        <p:txBody>
          <a:bodyPr vert="horz" wrap="square" lIns="0" tIns="45720" rIns="91440" bIns="45720" rtlCol="0" anchor="t" anchorCtr="0">
            <a:spAutoFit/>
          </a:bodyPr>
          <a:lstStyle>
            <a:lvl1pPr>
              <a:lnSpc>
                <a:spcPts val="900"/>
              </a:lnSpc>
              <a:defRPr lang="en-GB" sz="1800" dirty="0">
                <a:solidFill>
                  <a:schemeClr val="accent5"/>
                </a:solidFill>
                <a:latin typeface="+mj-lt"/>
                <a:ea typeface="+mj-ea"/>
                <a:cs typeface="+mj-cs"/>
              </a:defRPr>
            </a:lvl1pPr>
          </a:lstStyle>
          <a:p>
            <a:pPr lvl="0">
              <a:spcBef>
                <a:spcPct val="0"/>
              </a:spcBef>
            </a:pPr>
            <a:r>
              <a:rPr lang="en-US"/>
              <a:t>Click to edit Master subtitle style</a:t>
            </a:r>
            <a:endParaRPr lang="en-GB"/>
          </a:p>
        </p:txBody>
      </p:sp>
      <p:sp>
        <p:nvSpPr>
          <p:cNvPr id="4" name="Date Placeholder 3">
            <a:extLst>
              <a:ext uri="{FF2B5EF4-FFF2-40B4-BE49-F238E27FC236}">
                <a16:creationId xmlns:a16="http://schemas.microsoft.com/office/drawing/2014/main" id="{158D489E-7E34-49F0-B0AB-DC0E9ABB7283}"/>
              </a:ext>
            </a:extLst>
          </p:cNvPr>
          <p:cNvSpPr>
            <a:spLocks noGrp="1"/>
          </p:cNvSpPr>
          <p:nvPr>
            <p:ph type="dt" sz="half" idx="10"/>
          </p:nvPr>
        </p:nvSpPr>
        <p:spPr>
          <a:xfrm>
            <a:off x="523876" y="6515100"/>
            <a:ext cx="1227772" cy="228600"/>
          </a:xfrm>
        </p:spPr>
        <p:txBody>
          <a:bodyPr/>
          <a:lstStyle>
            <a:lvl1pPr>
              <a:defRPr>
                <a:solidFill>
                  <a:schemeClr val="bg1"/>
                </a:solidFill>
              </a:defRPr>
            </a:lvl1pPr>
          </a:lstStyle>
          <a:p>
            <a:fld id="{641C53EB-24CF-440F-A25E-48059B0FD26D}" type="datetimeFigureOut">
              <a:rPr lang="en-GB" smtClean="0"/>
              <a:pPr/>
              <a:t>15/10/2025</a:t>
            </a:fld>
            <a:endParaRPr lang="en-GB"/>
          </a:p>
        </p:txBody>
      </p:sp>
      <p:sp>
        <p:nvSpPr>
          <p:cNvPr id="5" name="Footer Placeholder 4">
            <a:extLst>
              <a:ext uri="{FF2B5EF4-FFF2-40B4-BE49-F238E27FC236}">
                <a16:creationId xmlns:a16="http://schemas.microsoft.com/office/drawing/2014/main" id="{55EC1751-3552-492F-BBE0-0D1F6A4A9ABA}"/>
              </a:ext>
            </a:extLst>
          </p:cNvPr>
          <p:cNvSpPr>
            <a:spLocks noGrp="1"/>
          </p:cNvSpPr>
          <p:nvPr>
            <p:ph type="ftr" sz="quarter" idx="11"/>
          </p:nvPr>
        </p:nvSpPr>
        <p:spPr>
          <a:xfrm>
            <a:off x="1751648" y="6515100"/>
            <a:ext cx="2910840" cy="228600"/>
          </a:xfrm>
        </p:spPr>
        <p:txBody>
          <a:bodyPr/>
          <a:lstStyle>
            <a:lvl1pPr>
              <a:defRPr>
                <a:solidFill>
                  <a:schemeClr val="bg1"/>
                </a:solidFill>
              </a:defRPr>
            </a:lvl1pPr>
          </a:lstStyle>
          <a:p>
            <a:endParaRPr lang="en-GB"/>
          </a:p>
        </p:txBody>
      </p:sp>
      <p:sp>
        <p:nvSpPr>
          <p:cNvPr id="6" name="Slide Number Placeholder 5">
            <a:extLst>
              <a:ext uri="{FF2B5EF4-FFF2-40B4-BE49-F238E27FC236}">
                <a16:creationId xmlns:a16="http://schemas.microsoft.com/office/drawing/2014/main" id="{645B8446-285E-4BA6-9BB4-E52BF013D2AB}"/>
              </a:ext>
            </a:extLst>
          </p:cNvPr>
          <p:cNvSpPr>
            <a:spLocks noGrp="1"/>
          </p:cNvSpPr>
          <p:nvPr>
            <p:ph type="sldNum" sz="quarter" idx="12"/>
          </p:nvPr>
        </p:nvSpPr>
        <p:spPr>
          <a:xfrm>
            <a:off x="4761548" y="6515100"/>
            <a:ext cx="434340" cy="228600"/>
          </a:xfrm>
        </p:spPr>
        <p:txBody>
          <a:bodyPr/>
          <a:lstStyle>
            <a:lvl1pPr>
              <a:defRPr>
                <a:solidFill>
                  <a:schemeClr val="bg1"/>
                </a:solidFill>
              </a:defRPr>
            </a:lvl1pPr>
          </a:lstStyle>
          <a:p>
            <a:fld id="{BA08F2A4-0124-4561-B7C3-5569DA7CF1C5}" type="slidenum">
              <a:rPr lang="en-GB" smtClean="0"/>
              <a:pPr/>
              <a:t>‹#›</a:t>
            </a:fld>
            <a:endParaRPr lang="en-GB"/>
          </a:p>
        </p:txBody>
      </p:sp>
      <p:pic>
        <p:nvPicPr>
          <p:cNvPr id="13" name="Picture 12">
            <a:extLst>
              <a:ext uri="{FF2B5EF4-FFF2-40B4-BE49-F238E27FC236}">
                <a16:creationId xmlns:a16="http://schemas.microsoft.com/office/drawing/2014/main" id="{4E27372B-E46C-4F9B-8F63-1BDB820B8AB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8318" y="459712"/>
            <a:ext cx="3112770" cy="1006184"/>
          </a:xfrm>
          <a:prstGeom prst="rect">
            <a:avLst/>
          </a:prstGeom>
        </p:spPr>
      </p:pic>
      <p:pic>
        <p:nvPicPr>
          <p:cNvPr id="14" name="Picture 13">
            <a:extLst>
              <a:ext uri="{FF2B5EF4-FFF2-40B4-BE49-F238E27FC236}">
                <a16:creationId xmlns:a16="http://schemas.microsoft.com/office/drawing/2014/main" id="{3E40D25B-3F56-42D0-AA3D-978683A54F9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08318" y="5829658"/>
            <a:ext cx="1671001" cy="562382"/>
          </a:xfrm>
          <a:prstGeom prst="rect">
            <a:avLst/>
          </a:prstGeom>
        </p:spPr>
      </p:pic>
      <p:pic>
        <p:nvPicPr>
          <p:cNvPr id="15" name="Picture 14">
            <a:extLst>
              <a:ext uri="{FF2B5EF4-FFF2-40B4-BE49-F238E27FC236}">
                <a16:creationId xmlns:a16="http://schemas.microsoft.com/office/drawing/2014/main" id="{F7DA2C13-6919-4837-9E8E-B9267B67268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526811" y="5830440"/>
            <a:ext cx="2101297" cy="561599"/>
          </a:xfrm>
          <a:prstGeom prst="rect">
            <a:avLst/>
          </a:prstGeom>
        </p:spPr>
      </p:pic>
      <p:pic>
        <p:nvPicPr>
          <p:cNvPr id="16" name="Picture 15">
            <a:extLst>
              <a:ext uri="{FF2B5EF4-FFF2-40B4-BE49-F238E27FC236}">
                <a16:creationId xmlns:a16="http://schemas.microsoft.com/office/drawing/2014/main" id="{01DC4F73-9E51-4AA0-A6B7-59D4F317E784}"/>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786855" y="5828772"/>
            <a:ext cx="737646" cy="297316"/>
          </a:xfrm>
          <a:prstGeom prst="rect">
            <a:avLst/>
          </a:prstGeom>
        </p:spPr>
      </p:pic>
      <p:pic>
        <p:nvPicPr>
          <p:cNvPr id="17" name="Picture 16">
            <a:extLst>
              <a:ext uri="{FF2B5EF4-FFF2-40B4-BE49-F238E27FC236}">
                <a16:creationId xmlns:a16="http://schemas.microsoft.com/office/drawing/2014/main" id="{F7AF5C85-CECD-402D-83C2-F14DDCA195FC}"/>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035731" y="5834110"/>
            <a:ext cx="944189" cy="557929"/>
          </a:xfrm>
          <a:prstGeom prst="rect">
            <a:avLst/>
          </a:prstGeom>
        </p:spPr>
      </p:pic>
      <p:pic>
        <p:nvPicPr>
          <p:cNvPr id="18" name="Picture 17">
            <a:extLst>
              <a:ext uri="{FF2B5EF4-FFF2-40B4-BE49-F238E27FC236}">
                <a16:creationId xmlns:a16="http://schemas.microsoft.com/office/drawing/2014/main" id="{A2FBDFD8-518E-4885-B79E-C75BF0C115F0}"/>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648795" y="0"/>
            <a:ext cx="4572001" cy="6858000"/>
          </a:xfrm>
          <a:prstGeom prst="rect">
            <a:avLst/>
          </a:prstGeom>
        </p:spPr>
      </p:pic>
    </p:spTree>
    <p:extLst>
      <p:ext uri="{BB962C8B-B14F-4D97-AF65-F5344CB8AC3E}">
        <p14:creationId xmlns:p14="http://schemas.microsoft.com/office/powerpoint/2010/main" val="42348146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4_Title Slid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315A4-4293-48E7-8022-B41CEB0B5D9A}"/>
              </a:ext>
            </a:extLst>
          </p:cNvPr>
          <p:cNvSpPr>
            <a:spLocks noGrp="1"/>
          </p:cNvSpPr>
          <p:nvPr>
            <p:ph type="ctrTitle"/>
          </p:nvPr>
        </p:nvSpPr>
        <p:spPr>
          <a:xfrm>
            <a:off x="514350" y="2776032"/>
            <a:ext cx="7418070" cy="1157793"/>
          </a:xfrm>
        </p:spPr>
        <p:txBody>
          <a:bodyPr anchor="b" anchorCtr="0">
            <a:normAutofit/>
          </a:bodyPr>
          <a:lstStyle>
            <a:lvl1pPr algn="l">
              <a:lnSpc>
                <a:spcPct val="100000"/>
              </a:lnSpc>
              <a:defRPr sz="3400">
                <a:solidFill>
                  <a:schemeClr val="bg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7D9B50F4-B24D-449B-9DFB-58EABFB3737C}"/>
              </a:ext>
            </a:extLst>
          </p:cNvPr>
          <p:cNvSpPr>
            <a:spLocks noGrp="1"/>
          </p:cNvSpPr>
          <p:nvPr>
            <p:ph type="subTitle" idx="1"/>
          </p:nvPr>
        </p:nvSpPr>
        <p:spPr>
          <a:xfrm>
            <a:off x="515938" y="4093200"/>
            <a:ext cx="7416482" cy="231474"/>
          </a:xfrm>
        </p:spPr>
        <p:txBody>
          <a:bodyPr vert="horz" wrap="square" lIns="0" tIns="45720" rIns="91440" bIns="45720" rtlCol="0" anchor="t" anchorCtr="0">
            <a:spAutoFit/>
          </a:bodyPr>
          <a:lstStyle>
            <a:lvl1pPr>
              <a:lnSpc>
                <a:spcPts val="900"/>
              </a:lnSpc>
              <a:defRPr lang="en-GB" sz="1800" dirty="0">
                <a:solidFill>
                  <a:schemeClr val="accent5"/>
                </a:solidFill>
                <a:latin typeface="+mj-lt"/>
                <a:ea typeface="+mj-ea"/>
                <a:cs typeface="+mj-cs"/>
              </a:defRPr>
            </a:lvl1pPr>
          </a:lstStyle>
          <a:p>
            <a:pPr lvl="0">
              <a:spcBef>
                <a:spcPct val="0"/>
              </a:spcBef>
            </a:pPr>
            <a:r>
              <a:rPr lang="en-US"/>
              <a:t>Click to edit Master subtitle style</a:t>
            </a:r>
            <a:endParaRPr lang="en-GB"/>
          </a:p>
        </p:txBody>
      </p:sp>
      <p:sp>
        <p:nvSpPr>
          <p:cNvPr id="4" name="Date Placeholder 3">
            <a:extLst>
              <a:ext uri="{FF2B5EF4-FFF2-40B4-BE49-F238E27FC236}">
                <a16:creationId xmlns:a16="http://schemas.microsoft.com/office/drawing/2014/main" id="{158D489E-7E34-49F0-B0AB-DC0E9ABB7283}"/>
              </a:ext>
            </a:extLst>
          </p:cNvPr>
          <p:cNvSpPr>
            <a:spLocks noGrp="1"/>
          </p:cNvSpPr>
          <p:nvPr>
            <p:ph type="dt" sz="half" idx="10"/>
          </p:nvPr>
        </p:nvSpPr>
        <p:spPr>
          <a:xfrm>
            <a:off x="523876" y="6515100"/>
            <a:ext cx="1227772" cy="228600"/>
          </a:xfrm>
        </p:spPr>
        <p:txBody>
          <a:bodyPr/>
          <a:lstStyle>
            <a:lvl1pPr>
              <a:defRPr>
                <a:solidFill>
                  <a:schemeClr val="bg1"/>
                </a:solidFill>
              </a:defRPr>
            </a:lvl1pPr>
          </a:lstStyle>
          <a:p>
            <a:fld id="{641C53EB-24CF-440F-A25E-48059B0FD26D}" type="datetimeFigureOut">
              <a:rPr lang="en-GB" smtClean="0"/>
              <a:pPr/>
              <a:t>15/10/2025</a:t>
            </a:fld>
            <a:endParaRPr lang="en-GB"/>
          </a:p>
        </p:txBody>
      </p:sp>
      <p:sp>
        <p:nvSpPr>
          <p:cNvPr id="5" name="Footer Placeholder 4">
            <a:extLst>
              <a:ext uri="{FF2B5EF4-FFF2-40B4-BE49-F238E27FC236}">
                <a16:creationId xmlns:a16="http://schemas.microsoft.com/office/drawing/2014/main" id="{55EC1751-3552-492F-BBE0-0D1F6A4A9ABA}"/>
              </a:ext>
            </a:extLst>
          </p:cNvPr>
          <p:cNvSpPr>
            <a:spLocks noGrp="1"/>
          </p:cNvSpPr>
          <p:nvPr>
            <p:ph type="ftr" sz="quarter" idx="11"/>
          </p:nvPr>
        </p:nvSpPr>
        <p:spPr>
          <a:xfrm>
            <a:off x="1751648" y="6515100"/>
            <a:ext cx="2910840" cy="228600"/>
          </a:xfrm>
        </p:spPr>
        <p:txBody>
          <a:bodyPr/>
          <a:lstStyle>
            <a:lvl1pPr>
              <a:defRPr>
                <a:solidFill>
                  <a:schemeClr val="bg1"/>
                </a:solidFill>
              </a:defRPr>
            </a:lvl1pPr>
          </a:lstStyle>
          <a:p>
            <a:endParaRPr lang="en-GB"/>
          </a:p>
        </p:txBody>
      </p:sp>
      <p:sp>
        <p:nvSpPr>
          <p:cNvPr id="6" name="Slide Number Placeholder 5">
            <a:extLst>
              <a:ext uri="{FF2B5EF4-FFF2-40B4-BE49-F238E27FC236}">
                <a16:creationId xmlns:a16="http://schemas.microsoft.com/office/drawing/2014/main" id="{645B8446-285E-4BA6-9BB4-E52BF013D2AB}"/>
              </a:ext>
            </a:extLst>
          </p:cNvPr>
          <p:cNvSpPr>
            <a:spLocks noGrp="1"/>
          </p:cNvSpPr>
          <p:nvPr>
            <p:ph type="sldNum" sz="quarter" idx="12"/>
          </p:nvPr>
        </p:nvSpPr>
        <p:spPr>
          <a:xfrm>
            <a:off x="4761548" y="6515100"/>
            <a:ext cx="434340" cy="228600"/>
          </a:xfrm>
        </p:spPr>
        <p:txBody>
          <a:bodyPr/>
          <a:lstStyle>
            <a:lvl1pPr>
              <a:defRPr>
                <a:solidFill>
                  <a:schemeClr val="bg1"/>
                </a:solidFill>
              </a:defRPr>
            </a:lvl1pPr>
          </a:lstStyle>
          <a:p>
            <a:fld id="{BA08F2A4-0124-4561-B7C3-5569DA7CF1C5}" type="slidenum">
              <a:rPr lang="en-GB" smtClean="0"/>
              <a:pPr/>
              <a:t>‹#›</a:t>
            </a:fld>
            <a:endParaRPr lang="en-GB"/>
          </a:p>
        </p:txBody>
      </p:sp>
      <p:pic>
        <p:nvPicPr>
          <p:cNvPr id="13" name="Picture 12">
            <a:extLst>
              <a:ext uri="{FF2B5EF4-FFF2-40B4-BE49-F238E27FC236}">
                <a16:creationId xmlns:a16="http://schemas.microsoft.com/office/drawing/2014/main" id="{4E27372B-E46C-4F9B-8F63-1BDB820B8AB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8318" y="459712"/>
            <a:ext cx="3112770" cy="1006184"/>
          </a:xfrm>
          <a:prstGeom prst="rect">
            <a:avLst/>
          </a:prstGeom>
        </p:spPr>
      </p:pic>
      <p:pic>
        <p:nvPicPr>
          <p:cNvPr id="14" name="Picture 13">
            <a:extLst>
              <a:ext uri="{FF2B5EF4-FFF2-40B4-BE49-F238E27FC236}">
                <a16:creationId xmlns:a16="http://schemas.microsoft.com/office/drawing/2014/main" id="{3E40D25B-3F56-42D0-AA3D-978683A54F9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614643" y="5649613"/>
            <a:ext cx="1671001" cy="562382"/>
          </a:xfrm>
          <a:prstGeom prst="rect">
            <a:avLst/>
          </a:prstGeom>
        </p:spPr>
      </p:pic>
      <p:pic>
        <p:nvPicPr>
          <p:cNvPr id="15" name="Picture 14">
            <a:extLst>
              <a:ext uri="{FF2B5EF4-FFF2-40B4-BE49-F238E27FC236}">
                <a16:creationId xmlns:a16="http://schemas.microsoft.com/office/drawing/2014/main" id="{F7DA2C13-6919-4837-9E8E-B9267B67268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80466" y="5649613"/>
            <a:ext cx="2101297" cy="561599"/>
          </a:xfrm>
          <a:prstGeom prst="rect">
            <a:avLst/>
          </a:prstGeom>
        </p:spPr>
      </p:pic>
      <p:pic>
        <p:nvPicPr>
          <p:cNvPr id="16" name="Picture 15">
            <a:extLst>
              <a:ext uri="{FF2B5EF4-FFF2-40B4-BE49-F238E27FC236}">
                <a16:creationId xmlns:a16="http://schemas.microsoft.com/office/drawing/2014/main" id="{01DC4F73-9E51-4AA0-A6B7-59D4F317E784}"/>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911540" y="5662546"/>
            <a:ext cx="737646" cy="297316"/>
          </a:xfrm>
          <a:prstGeom prst="rect">
            <a:avLst/>
          </a:prstGeom>
        </p:spPr>
      </p:pic>
      <p:pic>
        <p:nvPicPr>
          <p:cNvPr id="17" name="Picture 16">
            <a:extLst>
              <a:ext uri="{FF2B5EF4-FFF2-40B4-BE49-F238E27FC236}">
                <a16:creationId xmlns:a16="http://schemas.microsoft.com/office/drawing/2014/main" id="{F7AF5C85-CECD-402D-83C2-F14DDCA195FC}"/>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159820" y="5662546"/>
            <a:ext cx="944189" cy="557929"/>
          </a:xfrm>
          <a:prstGeom prst="rect">
            <a:avLst/>
          </a:prstGeom>
        </p:spPr>
      </p:pic>
      <p:pic>
        <p:nvPicPr>
          <p:cNvPr id="18" name="Picture 17">
            <a:extLst>
              <a:ext uri="{FF2B5EF4-FFF2-40B4-BE49-F238E27FC236}">
                <a16:creationId xmlns:a16="http://schemas.microsoft.com/office/drawing/2014/main" id="{A2FBDFD8-518E-4885-B79E-C75BF0C115F0}"/>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732714" y="123825"/>
            <a:ext cx="4572001" cy="6858000"/>
          </a:xfrm>
          <a:prstGeom prst="rect">
            <a:avLst/>
          </a:prstGeom>
        </p:spPr>
      </p:pic>
    </p:spTree>
    <p:extLst>
      <p:ext uri="{BB962C8B-B14F-4D97-AF65-F5344CB8AC3E}">
        <p14:creationId xmlns:p14="http://schemas.microsoft.com/office/powerpoint/2010/main" val="36846226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4" name="Picture 10"/>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149475" y="-130175"/>
            <a:ext cx="8132763" cy="704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14350" y="5614988"/>
            <a:ext cx="3000375" cy="80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3"/>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0585450" y="5969000"/>
            <a:ext cx="1092200" cy="43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35F9BC3D-FB8E-409B-9F00-919F170AB3FD}"/>
              </a:ext>
            </a:extLst>
          </p:cNvPr>
          <p:cNvSpPr>
            <a:spLocks noGrp="1"/>
          </p:cNvSpPr>
          <p:nvPr>
            <p:ph type="title"/>
          </p:nvPr>
        </p:nvSpPr>
        <p:spPr>
          <a:xfrm>
            <a:off x="4665206" y="2597173"/>
            <a:ext cx="3101340" cy="831827"/>
          </a:xfrm>
        </p:spPr>
        <p:txBody>
          <a:bodyPr rIns="0" anchor="b">
            <a:normAutofit/>
          </a:bodyPr>
          <a:lstStyle>
            <a:lvl1pPr algn="ctr">
              <a:lnSpc>
                <a:spcPct val="100000"/>
              </a:lnSpc>
              <a:defRPr sz="2400">
                <a:solidFill>
                  <a:schemeClr val="tx1"/>
                </a:solidFill>
                <a:latin typeface="+mj-lt"/>
              </a:defRPr>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895F00C-A855-4053-A3DB-B15F9BE7452B}"/>
              </a:ext>
            </a:extLst>
          </p:cNvPr>
          <p:cNvSpPr>
            <a:spLocks noGrp="1"/>
          </p:cNvSpPr>
          <p:nvPr>
            <p:ph type="body" idx="1"/>
          </p:nvPr>
        </p:nvSpPr>
        <p:spPr>
          <a:xfrm>
            <a:off x="4665206" y="3427571"/>
            <a:ext cx="3101340" cy="553966"/>
          </a:xfrm>
        </p:spPr>
        <p:txBody>
          <a:bodyPr rIns="0">
            <a:noAutofit/>
          </a:bodyPr>
          <a:lstStyle>
            <a:lvl1pPr marL="0" indent="0" algn="ctr">
              <a:spcBef>
                <a:spcPts val="0"/>
              </a:spcBef>
              <a:buNone/>
              <a:defRPr sz="1800" b="1">
                <a:solidFill>
                  <a:schemeClr val="tx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363193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315A4-4293-48E7-8022-B41CEB0B5D9A}"/>
              </a:ext>
            </a:extLst>
          </p:cNvPr>
          <p:cNvSpPr>
            <a:spLocks noGrp="1"/>
          </p:cNvSpPr>
          <p:nvPr>
            <p:ph type="ctrTitle"/>
          </p:nvPr>
        </p:nvSpPr>
        <p:spPr>
          <a:xfrm>
            <a:off x="514350" y="2776032"/>
            <a:ext cx="7418070" cy="1157793"/>
          </a:xfrm>
        </p:spPr>
        <p:txBody>
          <a:bodyPr anchor="b" anchorCtr="0">
            <a:normAutofit/>
          </a:bodyPr>
          <a:lstStyle>
            <a:lvl1pPr algn="l">
              <a:lnSpc>
                <a:spcPct val="100000"/>
              </a:lnSpc>
              <a:defRPr sz="3400">
                <a:solidFill>
                  <a:schemeClr val="bg1"/>
                </a:solidFill>
              </a:defRPr>
            </a:lvl1pPr>
          </a:lstStyle>
          <a:p>
            <a:r>
              <a:rPr lang="en-US"/>
              <a:t>Click to edit Master title style</a:t>
            </a:r>
            <a:endParaRPr lang="en-GB"/>
          </a:p>
        </p:txBody>
      </p:sp>
      <p:sp>
        <p:nvSpPr>
          <p:cNvPr id="4" name="Date Placeholder 3">
            <a:extLst>
              <a:ext uri="{FF2B5EF4-FFF2-40B4-BE49-F238E27FC236}">
                <a16:creationId xmlns:a16="http://schemas.microsoft.com/office/drawing/2014/main" id="{158D489E-7E34-49F0-B0AB-DC0E9ABB7283}"/>
              </a:ext>
            </a:extLst>
          </p:cNvPr>
          <p:cNvSpPr>
            <a:spLocks noGrp="1"/>
          </p:cNvSpPr>
          <p:nvPr>
            <p:ph type="dt" sz="half" idx="10"/>
          </p:nvPr>
        </p:nvSpPr>
        <p:spPr>
          <a:xfrm>
            <a:off x="523876" y="6515100"/>
            <a:ext cx="1227772" cy="228600"/>
          </a:xfrm>
        </p:spPr>
        <p:txBody>
          <a:bodyPr/>
          <a:lstStyle>
            <a:lvl1pPr>
              <a:defRPr>
                <a:solidFill>
                  <a:schemeClr val="bg1"/>
                </a:solidFill>
              </a:defRPr>
            </a:lvl1pPr>
          </a:lstStyle>
          <a:p>
            <a:fld id="{641C53EB-24CF-440F-A25E-48059B0FD26D}" type="datetimeFigureOut">
              <a:rPr lang="en-GB" smtClean="0"/>
              <a:pPr/>
              <a:t>15/10/2025</a:t>
            </a:fld>
            <a:endParaRPr lang="en-GB"/>
          </a:p>
        </p:txBody>
      </p:sp>
      <p:sp>
        <p:nvSpPr>
          <p:cNvPr id="5" name="Footer Placeholder 4">
            <a:extLst>
              <a:ext uri="{FF2B5EF4-FFF2-40B4-BE49-F238E27FC236}">
                <a16:creationId xmlns:a16="http://schemas.microsoft.com/office/drawing/2014/main" id="{55EC1751-3552-492F-BBE0-0D1F6A4A9ABA}"/>
              </a:ext>
            </a:extLst>
          </p:cNvPr>
          <p:cNvSpPr>
            <a:spLocks noGrp="1"/>
          </p:cNvSpPr>
          <p:nvPr>
            <p:ph type="ftr" sz="quarter" idx="11"/>
          </p:nvPr>
        </p:nvSpPr>
        <p:spPr>
          <a:xfrm>
            <a:off x="1751648" y="6515100"/>
            <a:ext cx="2910840" cy="228600"/>
          </a:xfrm>
        </p:spPr>
        <p:txBody>
          <a:bodyPr/>
          <a:lstStyle>
            <a:lvl1pPr>
              <a:defRPr>
                <a:solidFill>
                  <a:schemeClr val="bg1"/>
                </a:solidFill>
              </a:defRPr>
            </a:lvl1pPr>
          </a:lstStyle>
          <a:p>
            <a:endParaRPr lang="en-GB"/>
          </a:p>
        </p:txBody>
      </p:sp>
      <p:sp>
        <p:nvSpPr>
          <p:cNvPr id="6" name="Slide Number Placeholder 5">
            <a:extLst>
              <a:ext uri="{FF2B5EF4-FFF2-40B4-BE49-F238E27FC236}">
                <a16:creationId xmlns:a16="http://schemas.microsoft.com/office/drawing/2014/main" id="{645B8446-285E-4BA6-9BB4-E52BF013D2AB}"/>
              </a:ext>
            </a:extLst>
          </p:cNvPr>
          <p:cNvSpPr>
            <a:spLocks noGrp="1"/>
          </p:cNvSpPr>
          <p:nvPr>
            <p:ph type="sldNum" sz="quarter" idx="12"/>
          </p:nvPr>
        </p:nvSpPr>
        <p:spPr>
          <a:xfrm>
            <a:off x="4761548" y="6515100"/>
            <a:ext cx="434340" cy="228600"/>
          </a:xfrm>
        </p:spPr>
        <p:txBody>
          <a:bodyPr/>
          <a:lstStyle>
            <a:lvl1pPr>
              <a:defRPr>
                <a:solidFill>
                  <a:schemeClr val="bg1"/>
                </a:solidFill>
              </a:defRPr>
            </a:lvl1pPr>
          </a:lstStyle>
          <a:p>
            <a:fld id="{BA08F2A4-0124-4561-B7C3-5569DA7CF1C5}" type="slidenum">
              <a:rPr lang="en-GB" smtClean="0"/>
              <a:pPr/>
              <a:t>‹#›</a:t>
            </a:fld>
            <a:endParaRPr lang="en-GB"/>
          </a:p>
        </p:txBody>
      </p:sp>
      <p:pic>
        <p:nvPicPr>
          <p:cNvPr id="13" name="Picture 12">
            <a:extLst>
              <a:ext uri="{FF2B5EF4-FFF2-40B4-BE49-F238E27FC236}">
                <a16:creationId xmlns:a16="http://schemas.microsoft.com/office/drawing/2014/main" id="{4E27372B-E46C-4F9B-8F63-1BDB820B8AB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8318" y="459712"/>
            <a:ext cx="3112770" cy="1006184"/>
          </a:xfrm>
          <a:prstGeom prst="rect">
            <a:avLst/>
          </a:prstGeom>
        </p:spPr>
      </p:pic>
      <p:pic>
        <p:nvPicPr>
          <p:cNvPr id="14" name="Picture 13">
            <a:extLst>
              <a:ext uri="{FF2B5EF4-FFF2-40B4-BE49-F238E27FC236}">
                <a16:creationId xmlns:a16="http://schemas.microsoft.com/office/drawing/2014/main" id="{3E40D25B-3F56-42D0-AA3D-978683A54F9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08318" y="5829658"/>
            <a:ext cx="1671001" cy="562382"/>
          </a:xfrm>
          <a:prstGeom prst="rect">
            <a:avLst/>
          </a:prstGeom>
        </p:spPr>
      </p:pic>
      <p:pic>
        <p:nvPicPr>
          <p:cNvPr id="15" name="Picture 14">
            <a:extLst>
              <a:ext uri="{FF2B5EF4-FFF2-40B4-BE49-F238E27FC236}">
                <a16:creationId xmlns:a16="http://schemas.microsoft.com/office/drawing/2014/main" id="{F7DA2C13-6919-4837-9E8E-B9267B67268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526811" y="5830440"/>
            <a:ext cx="2101297" cy="561599"/>
          </a:xfrm>
          <a:prstGeom prst="rect">
            <a:avLst/>
          </a:prstGeom>
        </p:spPr>
      </p:pic>
      <p:pic>
        <p:nvPicPr>
          <p:cNvPr id="16" name="Picture 15">
            <a:extLst>
              <a:ext uri="{FF2B5EF4-FFF2-40B4-BE49-F238E27FC236}">
                <a16:creationId xmlns:a16="http://schemas.microsoft.com/office/drawing/2014/main" id="{01DC4F73-9E51-4AA0-A6B7-59D4F317E784}"/>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786855" y="5828772"/>
            <a:ext cx="737646" cy="297316"/>
          </a:xfrm>
          <a:prstGeom prst="rect">
            <a:avLst/>
          </a:prstGeom>
        </p:spPr>
      </p:pic>
      <p:pic>
        <p:nvPicPr>
          <p:cNvPr id="17" name="Picture 16">
            <a:extLst>
              <a:ext uri="{FF2B5EF4-FFF2-40B4-BE49-F238E27FC236}">
                <a16:creationId xmlns:a16="http://schemas.microsoft.com/office/drawing/2014/main" id="{F7AF5C85-CECD-402D-83C2-F14DDCA195FC}"/>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035731" y="5834110"/>
            <a:ext cx="944189" cy="557929"/>
          </a:xfrm>
          <a:prstGeom prst="rect">
            <a:avLst/>
          </a:prstGeom>
        </p:spPr>
      </p:pic>
      <p:pic>
        <p:nvPicPr>
          <p:cNvPr id="18" name="Picture 17">
            <a:extLst>
              <a:ext uri="{FF2B5EF4-FFF2-40B4-BE49-F238E27FC236}">
                <a16:creationId xmlns:a16="http://schemas.microsoft.com/office/drawing/2014/main" id="{A2FBDFD8-518E-4885-B79E-C75BF0C115F0}"/>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314944" y="0"/>
            <a:ext cx="3877056" cy="6858000"/>
          </a:xfrm>
          <a:prstGeom prst="rect">
            <a:avLst/>
          </a:prstGeom>
        </p:spPr>
      </p:pic>
      <p:sp>
        <p:nvSpPr>
          <p:cNvPr id="20" name="Subtitle 2">
            <a:extLst>
              <a:ext uri="{FF2B5EF4-FFF2-40B4-BE49-F238E27FC236}">
                <a16:creationId xmlns:a16="http://schemas.microsoft.com/office/drawing/2014/main" id="{BF76D4EA-EEFC-4FC3-BACB-FB717F5FBFBF}"/>
              </a:ext>
            </a:extLst>
          </p:cNvPr>
          <p:cNvSpPr>
            <a:spLocks noGrp="1"/>
          </p:cNvSpPr>
          <p:nvPr>
            <p:ph type="subTitle" idx="1"/>
          </p:nvPr>
        </p:nvSpPr>
        <p:spPr>
          <a:xfrm>
            <a:off x="515938" y="4093200"/>
            <a:ext cx="7416482" cy="231474"/>
          </a:xfrm>
        </p:spPr>
        <p:txBody>
          <a:bodyPr vert="horz" wrap="square" lIns="0" tIns="45720" rIns="91440" bIns="45720" rtlCol="0" anchor="t" anchorCtr="0">
            <a:spAutoFit/>
          </a:bodyPr>
          <a:lstStyle>
            <a:lvl1pPr>
              <a:lnSpc>
                <a:spcPts val="900"/>
              </a:lnSpc>
              <a:defRPr lang="en-GB" sz="1800" dirty="0">
                <a:solidFill>
                  <a:schemeClr val="accent5"/>
                </a:solidFill>
                <a:latin typeface="+mj-lt"/>
                <a:ea typeface="+mj-ea"/>
                <a:cs typeface="+mj-cs"/>
              </a:defRPr>
            </a:lvl1pPr>
          </a:lstStyle>
          <a:p>
            <a:pPr lvl="0">
              <a:spcBef>
                <a:spcPct val="0"/>
              </a:spcBef>
            </a:pPr>
            <a:r>
              <a:rPr lang="en-US"/>
              <a:t>Click to edit Master subtitle style</a:t>
            </a:r>
            <a:endParaRPr lang="en-GB"/>
          </a:p>
        </p:txBody>
      </p:sp>
    </p:spTree>
    <p:extLst>
      <p:ext uri="{BB962C8B-B14F-4D97-AF65-F5344CB8AC3E}">
        <p14:creationId xmlns:p14="http://schemas.microsoft.com/office/powerpoint/2010/main" val="36468236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secHead" preserve="1">
  <p:cSld name="1_Section Header">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5B00C46C-AF0E-4FA2-A123-179FDAD754F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45079" y="-7620"/>
            <a:ext cx="7101842" cy="6869992"/>
          </a:xfrm>
          <a:prstGeom prst="rect">
            <a:avLst/>
          </a:prstGeom>
        </p:spPr>
      </p:pic>
      <p:sp>
        <p:nvSpPr>
          <p:cNvPr id="2" name="Title 1">
            <a:extLst>
              <a:ext uri="{FF2B5EF4-FFF2-40B4-BE49-F238E27FC236}">
                <a16:creationId xmlns:a16="http://schemas.microsoft.com/office/drawing/2014/main" id="{35F9BC3D-FB8E-409B-9F00-919F170AB3FD}"/>
              </a:ext>
            </a:extLst>
          </p:cNvPr>
          <p:cNvSpPr>
            <a:spLocks noGrp="1"/>
          </p:cNvSpPr>
          <p:nvPr>
            <p:ph type="title"/>
          </p:nvPr>
        </p:nvSpPr>
        <p:spPr>
          <a:xfrm>
            <a:off x="4170184" y="2597173"/>
            <a:ext cx="3851632" cy="831827"/>
          </a:xfrm>
        </p:spPr>
        <p:txBody>
          <a:bodyPr rIns="0" anchor="b">
            <a:noAutofit/>
          </a:bodyPr>
          <a:lstStyle>
            <a:lvl1pPr algn="ctr">
              <a:defRPr sz="2800">
                <a:solidFill>
                  <a:schemeClr val="tx1"/>
                </a:solidFill>
                <a:latin typeface="+mj-lt"/>
              </a:defRPr>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895F00C-A855-4053-A3DB-B15F9BE7452B}"/>
              </a:ext>
            </a:extLst>
          </p:cNvPr>
          <p:cNvSpPr>
            <a:spLocks noGrp="1"/>
          </p:cNvSpPr>
          <p:nvPr>
            <p:ph type="body" idx="1"/>
          </p:nvPr>
        </p:nvSpPr>
        <p:spPr>
          <a:xfrm>
            <a:off x="4170184" y="3427571"/>
            <a:ext cx="3851632" cy="553966"/>
          </a:xfrm>
        </p:spPr>
        <p:txBody>
          <a:bodyPr rIns="0">
            <a:noAutofit/>
          </a:bodyPr>
          <a:lstStyle>
            <a:lvl1pPr marL="0" indent="0" algn="ctr">
              <a:spcBef>
                <a:spcPts val="0"/>
              </a:spcBef>
              <a:buNone/>
              <a:defRPr sz="2000" b="1">
                <a:solidFill>
                  <a:schemeClr val="tx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18" name="Picture 17">
            <a:extLst>
              <a:ext uri="{FF2B5EF4-FFF2-40B4-BE49-F238E27FC236}">
                <a16:creationId xmlns:a16="http://schemas.microsoft.com/office/drawing/2014/main" id="{EAD15F64-541D-4B73-BAFB-3228F499CA6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344722" y="5747268"/>
            <a:ext cx="2336104" cy="755132"/>
          </a:xfrm>
          <a:prstGeom prst="rect">
            <a:avLst/>
          </a:prstGeom>
        </p:spPr>
      </p:pic>
    </p:spTree>
    <p:extLst>
      <p:ext uri="{BB962C8B-B14F-4D97-AF65-F5344CB8AC3E}">
        <p14:creationId xmlns:p14="http://schemas.microsoft.com/office/powerpoint/2010/main" val="23476552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secHead" preserve="1">
  <p:cSld name="2_Section Header">
    <p:bg>
      <p:bgPr>
        <a:solidFill>
          <a:schemeClr val="accent1"/>
        </a:solidFill>
        <a:effectLst/>
      </p:bgPr>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5B00C46C-AF0E-4FA2-A123-179FDAD754F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45079" y="231227"/>
            <a:ext cx="7101842" cy="6392297"/>
          </a:xfrm>
          <a:prstGeom prst="rect">
            <a:avLst/>
          </a:prstGeom>
        </p:spPr>
      </p:pic>
      <p:sp>
        <p:nvSpPr>
          <p:cNvPr id="2" name="Title 1">
            <a:extLst>
              <a:ext uri="{FF2B5EF4-FFF2-40B4-BE49-F238E27FC236}">
                <a16:creationId xmlns:a16="http://schemas.microsoft.com/office/drawing/2014/main" id="{35F9BC3D-FB8E-409B-9F00-919F170AB3FD}"/>
              </a:ext>
            </a:extLst>
          </p:cNvPr>
          <p:cNvSpPr>
            <a:spLocks noGrp="1"/>
          </p:cNvSpPr>
          <p:nvPr>
            <p:ph type="title"/>
          </p:nvPr>
        </p:nvSpPr>
        <p:spPr>
          <a:xfrm>
            <a:off x="4063504" y="2597173"/>
            <a:ext cx="3851632" cy="831827"/>
          </a:xfrm>
        </p:spPr>
        <p:txBody>
          <a:bodyPr rIns="0" anchor="b">
            <a:noAutofit/>
          </a:bodyPr>
          <a:lstStyle>
            <a:lvl1pPr algn="ctr">
              <a:defRPr sz="2800">
                <a:solidFill>
                  <a:schemeClr val="bg1"/>
                </a:solidFill>
                <a:latin typeface="+mj-lt"/>
              </a:defRPr>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895F00C-A855-4053-A3DB-B15F9BE7452B}"/>
              </a:ext>
            </a:extLst>
          </p:cNvPr>
          <p:cNvSpPr>
            <a:spLocks noGrp="1"/>
          </p:cNvSpPr>
          <p:nvPr>
            <p:ph type="body" idx="1"/>
          </p:nvPr>
        </p:nvSpPr>
        <p:spPr>
          <a:xfrm>
            <a:off x="4063504" y="3427571"/>
            <a:ext cx="3851632" cy="553966"/>
          </a:xfrm>
        </p:spPr>
        <p:txBody>
          <a:bodyPr rIns="0">
            <a:noAutofit/>
          </a:bodyPr>
          <a:lstStyle>
            <a:lvl1pPr marL="0" indent="0" algn="ctr">
              <a:spcBef>
                <a:spcPts val="0"/>
              </a:spcBef>
              <a:buNone/>
              <a:defRPr sz="2000" b="1">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18" name="Picture 17">
            <a:extLst>
              <a:ext uri="{FF2B5EF4-FFF2-40B4-BE49-F238E27FC236}">
                <a16:creationId xmlns:a16="http://schemas.microsoft.com/office/drawing/2014/main" id="{EAD15F64-541D-4B73-BAFB-3228F499CA6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344722" y="5747268"/>
            <a:ext cx="2336104" cy="755131"/>
          </a:xfrm>
          <a:prstGeom prst="rect">
            <a:avLst/>
          </a:prstGeom>
        </p:spPr>
      </p:pic>
    </p:spTree>
    <p:extLst>
      <p:ext uri="{BB962C8B-B14F-4D97-AF65-F5344CB8AC3E}">
        <p14:creationId xmlns:p14="http://schemas.microsoft.com/office/powerpoint/2010/main" val="6465004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C09C356-A55F-4078-A3BA-4166B267DBDC}"/>
              </a:ext>
            </a:extLst>
          </p:cNvPr>
          <p:cNvSpPr/>
          <p:nvPr userDrawn="1"/>
        </p:nvSpPr>
        <p:spPr>
          <a:xfrm>
            <a:off x="-1" y="2293620"/>
            <a:ext cx="12180835" cy="226885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35F9BC3D-FB8E-409B-9F00-919F170AB3FD}"/>
              </a:ext>
            </a:extLst>
          </p:cNvPr>
          <p:cNvSpPr>
            <a:spLocks noGrp="1"/>
          </p:cNvSpPr>
          <p:nvPr>
            <p:ph type="title"/>
          </p:nvPr>
        </p:nvSpPr>
        <p:spPr>
          <a:xfrm>
            <a:off x="529114" y="2606040"/>
            <a:ext cx="8485346" cy="831827"/>
          </a:xfrm>
        </p:spPr>
        <p:txBody>
          <a:bodyPr anchor="b">
            <a:normAutofit/>
          </a:bodyPr>
          <a:lstStyle>
            <a:lvl1pPr>
              <a:lnSpc>
                <a:spcPct val="100000"/>
              </a:lnSpc>
              <a:defRPr sz="2800">
                <a:solidFill>
                  <a:schemeClr val="bg1"/>
                </a:solidFill>
              </a:defRPr>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895F00C-A855-4053-A3DB-B15F9BE7452B}"/>
              </a:ext>
            </a:extLst>
          </p:cNvPr>
          <p:cNvSpPr>
            <a:spLocks noGrp="1"/>
          </p:cNvSpPr>
          <p:nvPr>
            <p:ph type="body" idx="1"/>
          </p:nvPr>
        </p:nvSpPr>
        <p:spPr>
          <a:xfrm>
            <a:off x="529114" y="3421539"/>
            <a:ext cx="8485346" cy="553966"/>
          </a:xfrm>
        </p:spPr>
        <p:txBody>
          <a:bodyPr>
            <a:normAutofit/>
          </a:bodyPr>
          <a:lstStyle>
            <a:lvl1pPr marL="0" indent="0">
              <a:spcBef>
                <a:spcPts val="0"/>
              </a:spcBef>
              <a:buNone/>
              <a:defRPr sz="18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C3D4A7C-BAEC-41BC-8C24-BD54B8923069}"/>
              </a:ext>
            </a:extLst>
          </p:cNvPr>
          <p:cNvSpPr>
            <a:spLocks noGrp="1"/>
          </p:cNvSpPr>
          <p:nvPr>
            <p:ph type="dt" sz="half" idx="10"/>
          </p:nvPr>
        </p:nvSpPr>
        <p:spPr/>
        <p:txBody>
          <a:bodyPr/>
          <a:lstStyle/>
          <a:p>
            <a:fld id="{641C53EB-24CF-440F-A25E-48059B0FD26D}" type="datetimeFigureOut">
              <a:rPr lang="en-GB" smtClean="0"/>
              <a:t>15/10/2025</a:t>
            </a:fld>
            <a:endParaRPr lang="en-GB"/>
          </a:p>
        </p:txBody>
      </p:sp>
      <p:sp>
        <p:nvSpPr>
          <p:cNvPr id="5" name="Footer Placeholder 4">
            <a:extLst>
              <a:ext uri="{FF2B5EF4-FFF2-40B4-BE49-F238E27FC236}">
                <a16:creationId xmlns:a16="http://schemas.microsoft.com/office/drawing/2014/main" id="{1B1E93C4-CBF2-4BDD-932A-7295DB48228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DB62823-4719-4ADD-8A02-5F1146FAAB6E}"/>
              </a:ext>
            </a:extLst>
          </p:cNvPr>
          <p:cNvSpPr>
            <a:spLocks noGrp="1"/>
          </p:cNvSpPr>
          <p:nvPr>
            <p:ph type="sldNum" sz="quarter" idx="12"/>
          </p:nvPr>
        </p:nvSpPr>
        <p:spPr/>
        <p:txBody>
          <a:bodyPr/>
          <a:lstStyle/>
          <a:p>
            <a:fld id="{BA08F2A4-0124-4561-B7C3-5569DA7CF1C5}" type="slidenum">
              <a:rPr lang="en-GB" smtClean="0"/>
              <a:t>‹#›</a:t>
            </a:fld>
            <a:endParaRPr lang="en-GB"/>
          </a:p>
        </p:txBody>
      </p:sp>
      <p:pic>
        <p:nvPicPr>
          <p:cNvPr id="16" name="Picture 15">
            <a:extLst>
              <a:ext uri="{FF2B5EF4-FFF2-40B4-BE49-F238E27FC236}">
                <a16:creationId xmlns:a16="http://schemas.microsoft.com/office/drawing/2014/main" id="{E89339C3-801A-4BBB-8223-B16DAD7FC83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04285" y="502920"/>
            <a:ext cx="2876549" cy="5753100"/>
          </a:xfrm>
          <a:prstGeom prst="rect">
            <a:avLst/>
          </a:prstGeom>
        </p:spPr>
      </p:pic>
      <p:pic>
        <p:nvPicPr>
          <p:cNvPr id="18" name="Picture 17">
            <a:extLst>
              <a:ext uri="{FF2B5EF4-FFF2-40B4-BE49-F238E27FC236}">
                <a16:creationId xmlns:a16="http://schemas.microsoft.com/office/drawing/2014/main" id="{7E250783-6C92-4685-A50D-29466C250B3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1178" y="5744574"/>
            <a:ext cx="2280858" cy="737274"/>
          </a:xfrm>
          <a:prstGeom prst="rect">
            <a:avLst/>
          </a:prstGeom>
        </p:spPr>
      </p:pic>
    </p:spTree>
    <p:extLst>
      <p:ext uri="{BB962C8B-B14F-4D97-AF65-F5344CB8AC3E}">
        <p14:creationId xmlns:p14="http://schemas.microsoft.com/office/powerpoint/2010/main" val="19066303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988F27-B0AD-4AC6-A27C-DAEE1505694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8C7C60C-A666-4A14-8BCD-1205DB6EDDF3}"/>
              </a:ext>
            </a:extLst>
          </p:cNvPr>
          <p:cNvSpPr>
            <a:spLocks noGrp="1"/>
          </p:cNvSpPr>
          <p:nvPr>
            <p:ph idx="1"/>
          </p:nvPr>
        </p:nvSpPr>
        <p:spPr/>
        <p:txBody>
          <a:bodyPr/>
          <a:lstStyle>
            <a:lvl1pPr>
              <a:spcAft>
                <a:spcPts val="200"/>
              </a:spcAft>
              <a:defRPr/>
            </a:lvl1pPr>
            <a:lvl2pPr marL="266700" indent="-266700">
              <a:spcAft>
                <a:spcPts val="200"/>
              </a:spcAft>
              <a:defRPr/>
            </a:lvl2pPr>
            <a:lvl3pPr marL="541338" indent="-274638">
              <a:spcAft>
                <a:spcPts val="200"/>
              </a:spcAft>
              <a:defRPr/>
            </a:lvl3pPr>
            <a:lvl4pPr marL="808038" indent="-266700">
              <a:spcAft>
                <a:spcPts val="200"/>
              </a:spcAft>
              <a:defRPr/>
            </a:lvl4pPr>
            <a:lvl5pPr marL="1074738" indent="-266700">
              <a:spcAft>
                <a:spcPts val="20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D5519D6-03E4-4922-8303-8E2E17F91D89}"/>
              </a:ext>
            </a:extLst>
          </p:cNvPr>
          <p:cNvSpPr>
            <a:spLocks noGrp="1"/>
          </p:cNvSpPr>
          <p:nvPr>
            <p:ph type="dt" sz="half" idx="10"/>
          </p:nvPr>
        </p:nvSpPr>
        <p:spPr/>
        <p:txBody>
          <a:bodyPr/>
          <a:lstStyle/>
          <a:p>
            <a:fld id="{641C53EB-24CF-440F-A25E-48059B0FD26D}" type="datetimeFigureOut">
              <a:rPr lang="en-GB" smtClean="0"/>
              <a:t>15/10/2025</a:t>
            </a:fld>
            <a:endParaRPr lang="en-GB"/>
          </a:p>
        </p:txBody>
      </p:sp>
      <p:sp>
        <p:nvSpPr>
          <p:cNvPr id="5" name="Footer Placeholder 4">
            <a:extLst>
              <a:ext uri="{FF2B5EF4-FFF2-40B4-BE49-F238E27FC236}">
                <a16:creationId xmlns:a16="http://schemas.microsoft.com/office/drawing/2014/main" id="{89650EA5-3F10-4435-9F29-943A4317357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AF94710-ED43-4DD6-9BB4-AE78CE971144}"/>
              </a:ext>
            </a:extLst>
          </p:cNvPr>
          <p:cNvSpPr>
            <a:spLocks noGrp="1"/>
          </p:cNvSpPr>
          <p:nvPr>
            <p:ph type="sldNum" sz="quarter" idx="12"/>
          </p:nvPr>
        </p:nvSpPr>
        <p:spPr/>
        <p:txBody>
          <a:bodyPr/>
          <a:lstStyle/>
          <a:p>
            <a:fld id="{BA08F2A4-0124-4561-B7C3-5569DA7CF1C5}" type="slidenum">
              <a:rPr lang="en-GB" smtClean="0"/>
              <a:t>‹#›</a:t>
            </a:fld>
            <a:endParaRPr lang="en-GB"/>
          </a:p>
        </p:txBody>
      </p:sp>
      <p:pic>
        <p:nvPicPr>
          <p:cNvPr id="8" name="Picture 7">
            <a:extLst>
              <a:ext uri="{FF2B5EF4-FFF2-40B4-BE49-F238E27FC236}">
                <a16:creationId xmlns:a16="http://schemas.microsoft.com/office/drawing/2014/main" id="{1996306F-7739-4BEF-A85F-F45FEB7AEAE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34499" y="5743928"/>
            <a:ext cx="2338790" cy="756000"/>
          </a:xfrm>
          <a:prstGeom prst="rect">
            <a:avLst/>
          </a:prstGeom>
        </p:spPr>
      </p:pic>
    </p:spTree>
    <p:extLst>
      <p:ext uri="{BB962C8B-B14F-4D97-AF65-F5344CB8AC3E}">
        <p14:creationId xmlns:p14="http://schemas.microsoft.com/office/powerpoint/2010/main" val="1603202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988F27-B0AD-4AC6-A27C-DAEE1505694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8C7C60C-A666-4A14-8BCD-1205DB6EDDF3}"/>
              </a:ext>
            </a:extLst>
          </p:cNvPr>
          <p:cNvSpPr>
            <a:spLocks noGrp="1"/>
          </p:cNvSpPr>
          <p:nvPr>
            <p:ph idx="1"/>
          </p:nvPr>
        </p:nvSpPr>
        <p:spPr/>
        <p:txBody>
          <a:bodyPr/>
          <a:lstStyle>
            <a:lvl1pPr>
              <a:spcAft>
                <a:spcPts val="200"/>
              </a:spcAft>
              <a:defRPr/>
            </a:lvl1pPr>
            <a:lvl2pPr marL="266700" indent="-266700">
              <a:spcAft>
                <a:spcPts val="200"/>
              </a:spcAft>
              <a:defRPr/>
            </a:lvl2pPr>
            <a:lvl3pPr marL="541338" indent="-274638">
              <a:spcAft>
                <a:spcPts val="200"/>
              </a:spcAft>
              <a:defRPr/>
            </a:lvl3pPr>
            <a:lvl4pPr marL="808038" indent="-266700">
              <a:spcAft>
                <a:spcPts val="200"/>
              </a:spcAft>
              <a:defRPr/>
            </a:lvl4pPr>
            <a:lvl5pPr marL="1074738" indent="-266700">
              <a:spcAft>
                <a:spcPts val="2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582DF6C-BE55-4C0A-919C-08176937FEC1}"/>
              </a:ext>
            </a:extLst>
          </p:cNvPr>
          <p:cNvSpPr>
            <a:spLocks noGrp="1"/>
          </p:cNvSpPr>
          <p:nvPr>
            <p:ph type="dt" sz="half" idx="10"/>
          </p:nvPr>
        </p:nvSpPr>
        <p:spPr/>
        <p:txBody>
          <a:bodyPr/>
          <a:lstStyle>
            <a:lvl1pPr>
              <a:defRPr/>
            </a:lvl1pPr>
          </a:lstStyle>
          <a:p>
            <a:fld id="{3B25BE09-76E4-4A44-96F1-A3950D257E38}" type="datetimeFigureOut">
              <a:rPr lang="en-GB" altLang="en-US"/>
              <a:pPr/>
              <a:t>15/10/2025</a:t>
            </a:fld>
            <a:endParaRPr lang="en-GB" altLang="en-US"/>
          </a:p>
        </p:txBody>
      </p:sp>
      <p:sp>
        <p:nvSpPr>
          <p:cNvPr id="5" name="Footer Placeholder 4">
            <a:extLst>
              <a:ext uri="{FF2B5EF4-FFF2-40B4-BE49-F238E27FC236}">
                <a16:creationId xmlns:a16="http://schemas.microsoft.com/office/drawing/2014/main" id="{A92BAF55-9233-482A-AD6F-4A5FCB6319F0}"/>
              </a:ext>
            </a:extLst>
          </p:cNvPr>
          <p:cNvSpPr>
            <a:spLocks noGrp="1"/>
          </p:cNvSpPr>
          <p:nvPr>
            <p:ph type="ftr" sz="quarter" idx="11"/>
          </p:nvPr>
        </p:nvSpPr>
        <p:spPr/>
        <p:txBody>
          <a:bodyPr/>
          <a:lstStyle>
            <a:lvl1pPr>
              <a:defRPr/>
            </a:lvl1pPr>
          </a:lstStyle>
          <a:p>
            <a:endParaRPr lang="en-GB" altLang="en-US"/>
          </a:p>
        </p:txBody>
      </p:sp>
      <p:sp>
        <p:nvSpPr>
          <p:cNvPr id="6" name="Slide Number Placeholder 5">
            <a:extLst>
              <a:ext uri="{FF2B5EF4-FFF2-40B4-BE49-F238E27FC236}">
                <a16:creationId xmlns:a16="http://schemas.microsoft.com/office/drawing/2014/main" id="{3AB61542-31CA-488B-829E-5ECB8DAECC24}"/>
              </a:ext>
            </a:extLst>
          </p:cNvPr>
          <p:cNvSpPr>
            <a:spLocks noGrp="1"/>
          </p:cNvSpPr>
          <p:nvPr>
            <p:ph type="sldNum" sz="quarter" idx="12"/>
          </p:nvPr>
        </p:nvSpPr>
        <p:spPr/>
        <p:txBody>
          <a:bodyPr/>
          <a:lstStyle>
            <a:lvl1pPr>
              <a:defRPr/>
            </a:lvl1pPr>
          </a:lstStyle>
          <a:p>
            <a:fld id="{9347366D-5D24-45E3-B37D-32C44C56F63D}" type="slidenum">
              <a:rPr lang="en-GB" altLang="en-US"/>
              <a:pPr/>
              <a:t>‹#›</a:t>
            </a:fld>
            <a:endParaRPr lang="en-GB" altLang="en-US"/>
          </a:p>
        </p:txBody>
      </p:sp>
    </p:spTree>
    <p:extLst>
      <p:ext uri="{BB962C8B-B14F-4D97-AF65-F5344CB8AC3E}">
        <p14:creationId xmlns:p14="http://schemas.microsoft.com/office/powerpoint/2010/main" val="9384082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pic>
        <p:nvPicPr>
          <p:cNvPr id="4" name="Picture 10"/>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14350" y="457200"/>
            <a:ext cx="3781425" cy="101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0585450" y="458788"/>
            <a:ext cx="1092200"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3"/>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8131175" y="968375"/>
            <a:ext cx="4073525" cy="588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B56315A4-4293-48E7-8022-B41CEB0B5D9A}"/>
              </a:ext>
            </a:extLst>
          </p:cNvPr>
          <p:cNvSpPr>
            <a:spLocks noGrp="1"/>
          </p:cNvSpPr>
          <p:nvPr>
            <p:ph type="ctrTitle"/>
          </p:nvPr>
        </p:nvSpPr>
        <p:spPr>
          <a:xfrm>
            <a:off x="514350" y="2776032"/>
            <a:ext cx="7418070" cy="1712148"/>
          </a:xfrm>
        </p:spPr>
        <p:txBody>
          <a:bodyPr anchor="t">
            <a:normAutofit/>
          </a:bodyPr>
          <a:lstStyle>
            <a:lvl1pPr algn="l">
              <a:lnSpc>
                <a:spcPct val="100000"/>
              </a:lnSpc>
              <a:defRPr sz="3400">
                <a:solidFill>
                  <a:schemeClr val="accent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7D9B50F4-B24D-449B-9DFB-58EABFB3737C}"/>
              </a:ext>
            </a:extLst>
          </p:cNvPr>
          <p:cNvSpPr>
            <a:spLocks noGrp="1"/>
          </p:cNvSpPr>
          <p:nvPr>
            <p:ph type="subTitle" idx="1"/>
          </p:nvPr>
        </p:nvSpPr>
        <p:spPr>
          <a:xfrm>
            <a:off x="515938" y="5867396"/>
            <a:ext cx="4679950" cy="400110"/>
          </a:xfrm>
        </p:spPr>
        <p:txBody>
          <a:bodyPr rtlCol="0">
            <a:spAutoFit/>
          </a:bodyPr>
          <a:lstStyle>
            <a:lvl1pPr>
              <a:spcAft>
                <a:spcPts val="0"/>
              </a:spcAft>
              <a:defRPr lang="en-GB" sz="2000" dirty="0">
                <a:solidFill>
                  <a:schemeClr val="tx1"/>
                </a:solidFill>
                <a:latin typeface="+mj-lt"/>
                <a:ea typeface="+mj-ea"/>
                <a:cs typeface="+mj-cs"/>
              </a:defRPr>
            </a:lvl1pPr>
          </a:lstStyle>
          <a:p>
            <a:pPr lvl="0"/>
            <a:r>
              <a:rPr lang="en-US"/>
              <a:t>Click to edit Master subtitle style</a:t>
            </a:r>
            <a:endParaRPr lang="en-GB"/>
          </a:p>
        </p:txBody>
      </p:sp>
      <p:sp>
        <p:nvSpPr>
          <p:cNvPr id="7" name="Date Placeholder 3">
            <a:extLst>
              <a:ext uri="{FF2B5EF4-FFF2-40B4-BE49-F238E27FC236}">
                <a16:creationId xmlns:a16="http://schemas.microsoft.com/office/drawing/2014/main" id="{7ED96676-53D3-4040-BE7C-60DB8F6527ED}"/>
              </a:ext>
            </a:extLst>
          </p:cNvPr>
          <p:cNvSpPr>
            <a:spLocks noGrp="1"/>
          </p:cNvSpPr>
          <p:nvPr>
            <p:ph type="dt" sz="half" idx="10"/>
          </p:nvPr>
        </p:nvSpPr>
        <p:spPr/>
        <p:txBody>
          <a:bodyPr/>
          <a:lstStyle>
            <a:lvl1pPr>
              <a:defRPr/>
            </a:lvl1pPr>
          </a:lstStyle>
          <a:p>
            <a:fld id="{10966F18-8871-4D07-8D67-E121A1BB169E}" type="datetimeFigureOut">
              <a:rPr lang="en-GB" altLang="en-US">
                <a:solidFill>
                  <a:srgbClr val="000000"/>
                </a:solidFill>
              </a:rPr>
              <a:pPr/>
              <a:t>15/10/2025</a:t>
            </a:fld>
            <a:endParaRPr lang="en-GB" altLang="en-US">
              <a:solidFill>
                <a:srgbClr val="000000"/>
              </a:solidFill>
            </a:endParaRPr>
          </a:p>
        </p:txBody>
      </p:sp>
      <p:sp>
        <p:nvSpPr>
          <p:cNvPr id="8" name="Footer Placeholder 4">
            <a:extLst>
              <a:ext uri="{FF2B5EF4-FFF2-40B4-BE49-F238E27FC236}">
                <a16:creationId xmlns:a16="http://schemas.microsoft.com/office/drawing/2014/main" id="{246C389B-E5C4-4179-B061-AEC3EFE4B428}"/>
              </a:ext>
            </a:extLst>
          </p:cNvPr>
          <p:cNvSpPr>
            <a:spLocks noGrp="1"/>
          </p:cNvSpPr>
          <p:nvPr>
            <p:ph type="ftr" sz="quarter" idx="11"/>
          </p:nvPr>
        </p:nvSpPr>
        <p:spPr/>
        <p:txBody>
          <a:bodyPr/>
          <a:lstStyle>
            <a:lvl1pPr>
              <a:defRPr/>
            </a:lvl1pPr>
          </a:lstStyle>
          <a:p>
            <a:endParaRPr lang="en-GB" altLang="en-US">
              <a:solidFill>
                <a:srgbClr val="000000"/>
              </a:solidFill>
            </a:endParaRPr>
          </a:p>
        </p:txBody>
      </p:sp>
      <p:sp>
        <p:nvSpPr>
          <p:cNvPr id="9" name="Slide Number Placeholder 5">
            <a:extLst>
              <a:ext uri="{FF2B5EF4-FFF2-40B4-BE49-F238E27FC236}">
                <a16:creationId xmlns:a16="http://schemas.microsoft.com/office/drawing/2014/main" id="{69CF9B71-DB1F-4868-B72C-3E90AFE31F0C}"/>
              </a:ext>
            </a:extLst>
          </p:cNvPr>
          <p:cNvSpPr>
            <a:spLocks noGrp="1"/>
          </p:cNvSpPr>
          <p:nvPr>
            <p:ph type="sldNum" sz="quarter" idx="12"/>
          </p:nvPr>
        </p:nvSpPr>
        <p:spPr/>
        <p:txBody>
          <a:bodyPr/>
          <a:lstStyle>
            <a:lvl1pPr>
              <a:defRPr/>
            </a:lvl1pPr>
          </a:lstStyle>
          <a:p>
            <a:fld id="{56701164-3933-40A6-AE0E-9F1DC9F78115}"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6660488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4" name="Picture 10"/>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149475" y="-130175"/>
            <a:ext cx="8132763" cy="704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14350" y="5614988"/>
            <a:ext cx="3000375" cy="80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3"/>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0585450" y="5969000"/>
            <a:ext cx="1092200" cy="43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35F9BC3D-FB8E-409B-9F00-919F170AB3FD}"/>
              </a:ext>
            </a:extLst>
          </p:cNvPr>
          <p:cNvSpPr>
            <a:spLocks noGrp="1"/>
          </p:cNvSpPr>
          <p:nvPr>
            <p:ph type="title"/>
          </p:nvPr>
        </p:nvSpPr>
        <p:spPr>
          <a:xfrm>
            <a:off x="4665206" y="2597173"/>
            <a:ext cx="3101340" cy="831827"/>
          </a:xfrm>
        </p:spPr>
        <p:txBody>
          <a:bodyPr rIns="0" anchor="b">
            <a:normAutofit/>
          </a:bodyPr>
          <a:lstStyle>
            <a:lvl1pPr algn="ctr">
              <a:lnSpc>
                <a:spcPct val="100000"/>
              </a:lnSpc>
              <a:defRPr sz="2400">
                <a:solidFill>
                  <a:schemeClr val="tx1"/>
                </a:solidFill>
                <a:latin typeface="+mj-lt"/>
              </a:defRPr>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895F00C-A855-4053-A3DB-B15F9BE7452B}"/>
              </a:ext>
            </a:extLst>
          </p:cNvPr>
          <p:cNvSpPr>
            <a:spLocks noGrp="1"/>
          </p:cNvSpPr>
          <p:nvPr>
            <p:ph type="body" idx="1"/>
          </p:nvPr>
        </p:nvSpPr>
        <p:spPr>
          <a:xfrm>
            <a:off x="4665206" y="3427571"/>
            <a:ext cx="3101340" cy="553966"/>
          </a:xfrm>
        </p:spPr>
        <p:txBody>
          <a:bodyPr rIns="0">
            <a:noAutofit/>
          </a:bodyPr>
          <a:lstStyle>
            <a:lvl1pPr marL="0" indent="0" algn="ctr">
              <a:spcBef>
                <a:spcPts val="0"/>
              </a:spcBef>
              <a:buNone/>
              <a:defRPr sz="1800" b="1">
                <a:solidFill>
                  <a:schemeClr val="tx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1670433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988F27-B0AD-4AC6-A27C-DAEE1505694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8C7C60C-A666-4A14-8BCD-1205DB6EDDF3}"/>
              </a:ext>
            </a:extLst>
          </p:cNvPr>
          <p:cNvSpPr>
            <a:spLocks noGrp="1"/>
          </p:cNvSpPr>
          <p:nvPr>
            <p:ph idx="1"/>
          </p:nvPr>
        </p:nvSpPr>
        <p:spPr/>
        <p:txBody>
          <a:bodyPr/>
          <a:lstStyle>
            <a:lvl1pPr>
              <a:spcAft>
                <a:spcPts val="200"/>
              </a:spcAft>
              <a:defRPr/>
            </a:lvl1pPr>
            <a:lvl2pPr marL="266700" indent="-266700">
              <a:spcAft>
                <a:spcPts val="200"/>
              </a:spcAft>
              <a:defRPr/>
            </a:lvl2pPr>
            <a:lvl3pPr marL="541338" indent="-274638">
              <a:spcAft>
                <a:spcPts val="200"/>
              </a:spcAft>
              <a:defRPr/>
            </a:lvl3pPr>
            <a:lvl4pPr marL="808038" indent="-266700">
              <a:spcAft>
                <a:spcPts val="200"/>
              </a:spcAft>
              <a:defRPr/>
            </a:lvl4pPr>
            <a:lvl5pPr marL="1074738" indent="-266700">
              <a:spcAft>
                <a:spcPts val="2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582DF6C-BE55-4C0A-919C-08176937FEC1}"/>
              </a:ext>
            </a:extLst>
          </p:cNvPr>
          <p:cNvSpPr>
            <a:spLocks noGrp="1"/>
          </p:cNvSpPr>
          <p:nvPr>
            <p:ph type="dt" sz="half" idx="10"/>
          </p:nvPr>
        </p:nvSpPr>
        <p:spPr/>
        <p:txBody>
          <a:bodyPr/>
          <a:lstStyle>
            <a:lvl1pPr>
              <a:defRPr/>
            </a:lvl1pPr>
          </a:lstStyle>
          <a:p>
            <a:fld id="{3B25BE09-76E4-4A44-96F1-A3950D257E38}" type="datetimeFigureOut">
              <a:rPr lang="en-GB" altLang="en-US">
                <a:solidFill>
                  <a:srgbClr val="000000"/>
                </a:solidFill>
              </a:rPr>
              <a:pPr/>
              <a:t>15/10/2025</a:t>
            </a:fld>
            <a:endParaRPr lang="en-GB" altLang="en-US">
              <a:solidFill>
                <a:srgbClr val="000000"/>
              </a:solidFill>
            </a:endParaRPr>
          </a:p>
        </p:txBody>
      </p:sp>
      <p:sp>
        <p:nvSpPr>
          <p:cNvPr id="5" name="Footer Placeholder 4">
            <a:extLst>
              <a:ext uri="{FF2B5EF4-FFF2-40B4-BE49-F238E27FC236}">
                <a16:creationId xmlns:a16="http://schemas.microsoft.com/office/drawing/2014/main" id="{A92BAF55-9233-482A-AD6F-4A5FCB6319F0}"/>
              </a:ext>
            </a:extLst>
          </p:cNvPr>
          <p:cNvSpPr>
            <a:spLocks noGrp="1"/>
          </p:cNvSpPr>
          <p:nvPr>
            <p:ph type="ftr" sz="quarter" idx="11"/>
          </p:nvPr>
        </p:nvSpPr>
        <p:spPr/>
        <p:txBody>
          <a:bodyPr/>
          <a:lstStyle>
            <a:lvl1pPr>
              <a:defRPr/>
            </a:lvl1pPr>
          </a:lstStyle>
          <a:p>
            <a:endParaRPr lang="en-GB" altLang="en-US">
              <a:solidFill>
                <a:srgbClr val="000000"/>
              </a:solidFill>
            </a:endParaRPr>
          </a:p>
        </p:txBody>
      </p:sp>
      <p:sp>
        <p:nvSpPr>
          <p:cNvPr id="6" name="Slide Number Placeholder 5">
            <a:extLst>
              <a:ext uri="{FF2B5EF4-FFF2-40B4-BE49-F238E27FC236}">
                <a16:creationId xmlns:a16="http://schemas.microsoft.com/office/drawing/2014/main" id="{3AB61542-31CA-488B-829E-5ECB8DAECC24}"/>
              </a:ext>
            </a:extLst>
          </p:cNvPr>
          <p:cNvSpPr>
            <a:spLocks noGrp="1"/>
          </p:cNvSpPr>
          <p:nvPr>
            <p:ph type="sldNum" sz="quarter" idx="12"/>
          </p:nvPr>
        </p:nvSpPr>
        <p:spPr/>
        <p:txBody>
          <a:bodyPr/>
          <a:lstStyle>
            <a:lvl1pPr>
              <a:defRPr/>
            </a:lvl1pPr>
          </a:lstStyle>
          <a:p>
            <a:fld id="{9347366D-5D24-45E3-B37D-32C44C56F63D}"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15983118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pic>
        <p:nvPicPr>
          <p:cNvPr id="4" name="Picture 10"/>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14350" y="457200"/>
            <a:ext cx="3781425" cy="101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0585450" y="458788"/>
            <a:ext cx="1092200"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3"/>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8131175" y="968375"/>
            <a:ext cx="4073525" cy="588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B56315A4-4293-48E7-8022-B41CEB0B5D9A}"/>
              </a:ext>
            </a:extLst>
          </p:cNvPr>
          <p:cNvSpPr>
            <a:spLocks noGrp="1"/>
          </p:cNvSpPr>
          <p:nvPr>
            <p:ph type="ctrTitle"/>
          </p:nvPr>
        </p:nvSpPr>
        <p:spPr>
          <a:xfrm>
            <a:off x="514350" y="2776032"/>
            <a:ext cx="7418070" cy="1712148"/>
          </a:xfrm>
        </p:spPr>
        <p:txBody>
          <a:bodyPr anchor="t">
            <a:normAutofit/>
          </a:bodyPr>
          <a:lstStyle>
            <a:lvl1pPr algn="l">
              <a:lnSpc>
                <a:spcPct val="100000"/>
              </a:lnSpc>
              <a:defRPr sz="3400">
                <a:solidFill>
                  <a:schemeClr val="accent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7D9B50F4-B24D-449B-9DFB-58EABFB3737C}"/>
              </a:ext>
            </a:extLst>
          </p:cNvPr>
          <p:cNvSpPr>
            <a:spLocks noGrp="1"/>
          </p:cNvSpPr>
          <p:nvPr>
            <p:ph type="subTitle" idx="1"/>
          </p:nvPr>
        </p:nvSpPr>
        <p:spPr>
          <a:xfrm>
            <a:off x="515938" y="5867396"/>
            <a:ext cx="4679950" cy="400110"/>
          </a:xfrm>
        </p:spPr>
        <p:txBody>
          <a:bodyPr rtlCol="0">
            <a:spAutoFit/>
          </a:bodyPr>
          <a:lstStyle>
            <a:lvl1pPr>
              <a:spcAft>
                <a:spcPts val="0"/>
              </a:spcAft>
              <a:defRPr lang="en-GB" sz="2000" dirty="0">
                <a:solidFill>
                  <a:schemeClr val="tx1"/>
                </a:solidFill>
                <a:latin typeface="+mj-lt"/>
                <a:ea typeface="+mj-ea"/>
                <a:cs typeface="+mj-cs"/>
              </a:defRPr>
            </a:lvl1pPr>
          </a:lstStyle>
          <a:p>
            <a:pPr lvl="0"/>
            <a:r>
              <a:rPr lang="en-US"/>
              <a:t>Click to edit Master subtitle style</a:t>
            </a:r>
            <a:endParaRPr lang="en-GB"/>
          </a:p>
        </p:txBody>
      </p:sp>
      <p:sp>
        <p:nvSpPr>
          <p:cNvPr id="7" name="Date Placeholder 3">
            <a:extLst>
              <a:ext uri="{FF2B5EF4-FFF2-40B4-BE49-F238E27FC236}">
                <a16:creationId xmlns:a16="http://schemas.microsoft.com/office/drawing/2014/main" id="{7ED96676-53D3-4040-BE7C-60DB8F6527ED}"/>
              </a:ext>
            </a:extLst>
          </p:cNvPr>
          <p:cNvSpPr>
            <a:spLocks noGrp="1"/>
          </p:cNvSpPr>
          <p:nvPr>
            <p:ph type="dt" sz="half" idx="10"/>
          </p:nvPr>
        </p:nvSpPr>
        <p:spPr/>
        <p:txBody>
          <a:bodyPr/>
          <a:lstStyle>
            <a:lvl1pPr>
              <a:defRPr/>
            </a:lvl1pPr>
          </a:lstStyle>
          <a:p>
            <a:fld id="{10966F18-8871-4D07-8D67-E121A1BB169E}" type="datetimeFigureOut">
              <a:rPr lang="en-GB" altLang="en-US">
                <a:solidFill>
                  <a:srgbClr val="000000"/>
                </a:solidFill>
              </a:rPr>
              <a:pPr/>
              <a:t>15/10/2025</a:t>
            </a:fld>
            <a:endParaRPr lang="en-GB" altLang="en-US">
              <a:solidFill>
                <a:srgbClr val="000000"/>
              </a:solidFill>
            </a:endParaRPr>
          </a:p>
        </p:txBody>
      </p:sp>
      <p:sp>
        <p:nvSpPr>
          <p:cNvPr id="8" name="Footer Placeholder 4">
            <a:extLst>
              <a:ext uri="{FF2B5EF4-FFF2-40B4-BE49-F238E27FC236}">
                <a16:creationId xmlns:a16="http://schemas.microsoft.com/office/drawing/2014/main" id="{246C389B-E5C4-4179-B061-AEC3EFE4B428}"/>
              </a:ext>
            </a:extLst>
          </p:cNvPr>
          <p:cNvSpPr>
            <a:spLocks noGrp="1"/>
          </p:cNvSpPr>
          <p:nvPr>
            <p:ph type="ftr" sz="quarter" idx="11"/>
          </p:nvPr>
        </p:nvSpPr>
        <p:spPr/>
        <p:txBody>
          <a:bodyPr/>
          <a:lstStyle>
            <a:lvl1pPr>
              <a:defRPr/>
            </a:lvl1pPr>
          </a:lstStyle>
          <a:p>
            <a:endParaRPr lang="en-GB" altLang="en-US">
              <a:solidFill>
                <a:srgbClr val="000000"/>
              </a:solidFill>
            </a:endParaRPr>
          </a:p>
        </p:txBody>
      </p:sp>
      <p:sp>
        <p:nvSpPr>
          <p:cNvPr id="9" name="Slide Number Placeholder 5">
            <a:extLst>
              <a:ext uri="{FF2B5EF4-FFF2-40B4-BE49-F238E27FC236}">
                <a16:creationId xmlns:a16="http://schemas.microsoft.com/office/drawing/2014/main" id="{69CF9B71-DB1F-4868-B72C-3E90AFE31F0C}"/>
              </a:ext>
            </a:extLst>
          </p:cNvPr>
          <p:cNvSpPr>
            <a:spLocks noGrp="1"/>
          </p:cNvSpPr>
          <p:nvPr>
            <p:ph type="sldNum" sz="quarter" idx="12"/>
          </p:nvPr>
        </p:nvSpPr>
        <p:spPr/>
        <p:txBody>
          <a:bodyPr/>
          <a:lstStyle>
            <a:lvl1pPr>
              <a:defRPr/>
            </a:lvl1pPr>
          </a:lstStyle>
          <a:p>
            <a:fld id="{56701164-3933-40A6-AE0E-9F1DC9F78115}"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11905110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4" name="Picture 10"/>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149475" y="-130175"/>
            <a:ext cx="8132763" cy="704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14350" y="5614988"/>
            <a:ext cx="3000375" cy="80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3"/>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0585450" y="5969000"/>
            <a:ext cx="1092200" cy="43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35F9BC3D-FB8E-409B-9F00-919F170AB3FD}"/>
              </a:ext>
            </a:extLst>
          </p:cNvPr>
          <p:cNvSpPr>
            <a:spLocks noGrp="1"/>
          </p:cNvSpPr>
          <p:nvPr>
            <p:ph type="title"/>
          </p:nvPr>
        </p:nvSpPr>
        <p:spPr>
          <a:xfrm>
            <a:off x="4665206" y="2597173"/>
            <a:ext cx="3101340" cy="831827"/>
          </a:xfrm>
        </p:spPr>
        <p:txBody>
          <a:bodyPr rIns="0" anchor="b">
            <a:normAutofit/>
          </a:bodyPr>
          <a:lstStyle>
            <a:lvl1pPr algn="ctr">
              <a:lnSpc>
                <a:spcPct val="100000"/>
              </a:lnSpc>
              <a:defRPr sz="2400">
                <a:solidFill>
                  <a:schemeClr val="tx1"/>
                </a:solidFill>
                <a:latin typeface="+mj-lt"/>
              </a:defRPr>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895F00C-A855-4053-A3DB-B15F9BE7452B}"/>
              </a:ext>
            </a:extLst>
          </p:cNvPr>
          <p:cNvSpPr>
            <a:spLocks noGrp="1"/>
          </p:cNvSpPr>
          <p:nvPr>
            <p:ph type="body" idx="1"/>
          </p:nvPr>
        </p:nvSpPr>
        <p:spPr>
          <a:xfrm>
            <a:off x="4665206" y="3427571"/>
            <a:ext cx="3101340" cy="553966"/>
          </a:xfrm>
        </p:spPr>
        <p:txBody>
          <a:bodyPr rIns="0">
            <a:noAutofit/>
          </a:bodyPr>
          <a:lstStyle>
            <a:lvl1pPr marL="0" indent="0" algn="ctr">
              <a:spcBef>
                <a:spcPts val="0"/>
              </a:spcBef>
              <a:buNone/>
              <a:defRPr sz="1800" b="1">
                <a:solidFill>
                  <a:schemeClr val="tx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0557044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988F27-B0AD-4AC6-A27C-DAEE1505694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8C7C60C-A666-4A14-8BCD-1205DB6EDDF3}"/>
              </a:ext>
            </a:extLst>
          </p:cNvPr>
          <p:cNvSpPr>
            <a:spLocks noGrp="1"/>
          </p:cNvSpPr>
          <p:nvPr>
            <p:ph idx="1"/>
          </p:nvPr>
        </p:nvSpPr>
        <p:spPr/>
        <p:txBody>
          <a:bodyPr/>
          <a:lstStyle>
            <a:lvl1pPr>
              <a:spcAft>
                <a:spcPts val="200"/>
              </a:spcAft>
              <a:defRPr/>
            </a:lvl1pPr>
            <a:lvl2pPr marL="266700" indent="-266700">
              <a:spcAft>
                <a:spcPts val="200"/>
              </a:spcAft>
              <a:defRPr/>
            </a:lvl2pPr>
            <a:lvl3pPr marL="541338" indent="-274638">
              <a:spcAft>
                <a:spcPts val="200"/>
              </a:spcAft>
              <a:defRPr/>
            </a:lvl3pPr>
            <a:lvl4pPr marL="808038" indent="-266700">
              <a:spcAft>
                <a:spcPts val="200"/>
              </a:spcAft>
              <a:defRPr/>
            </a:lvl4pPr>
            <a:lvl5pPr marL="1074738" indent="-266700">
              <a:spcAft>
                <a:spcPts val="2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582DF6C-BE55-4C0A-919C-08176937FEC1}"/>
              </a:ext>
            </a:extLst>
          </p:cNvPr>
          <p:cNvSpPr>
            <a:spLocks noGrp="1"/>
          </p:cNvSpPr>
          <p:nvPr>
            <p:ph type="dt" sz="half" idx="10"/>
          </p:nvPr>
        </p:nvSpPr>
        <p:spPr/>
        <p:txBody>
          <a:bodyPr/>
          <a:lstStyle>
            <a:lvl1pPr>
              <a:defRPr/>
            </a:lvl1pPr>
          </a:lstStyle>
          <a:p>
            <a:fld id="{3B25BE09-76E4-4A44-96F1-A3950D257E38}" type="datetimeFigureOut">
              <a:rPr lang="en-GB" altLang="en-US">
                <a:solidFill>
                  <a:srgbClr val="000000"/>
                </a:solidFill>
              </a:rPr>
              <a:pPr/>
              <a:t>15/10/2025</a:t>
            </a:fld>
            <a:endParaRPr lang="en-GB" altLang="en-US">
              <a:solidFill>
                <a:srgbClr val="000000"/>
              </a:solidFill>
            </a:endParaRPr>
          </a:p>
        </p:txBody>
      </p:sp>
      <p:sp>
        <p:nvSpPr>
          <p:cNvPr id="5" name="Footer Placeholder 4">
            <a:extLst>
              <a:ext uri="{FF2B5EF4-FFF2-40B4-BE49-F238E27FC236}">
                <a16:creationId xmlns:a16="http://schemas.microsoft.com/office/drawing/2014/main" id="{A92BAF55-9233-482A-AD6F-4A5FCB6319F0}"/>
              </a:ext>
            </a:extLst>
          </p:cNvPr>
          <p:cNvSpPr>
            <a:spLocks noGrp="1"/>
          </p:cNvSpPr>
          <p:nvPr>
            <p:ph type="ftr" sz="quarter" idx="11"/>
          </p:nvPr>
        </p:nvSpPr>
        <p:spPr/>
        <p:txBody>
          <a:bodyPr/>
          <a:lstStyle>
            <a:lvl1pPr>
              <a:defRPr/>
            </a:lvl1pPr>
          </a:lstStyle>
          <a:p>
            <a:endParaRPr lang="en-GB" altLang="en-US">
              <a:solidFill>
                <a:srgbClr val="000000"/>
              </a:solidFill>
            </a:endParaRPr>
          </a:p>
        </p:txBody>
      </p:sp>
      <p:sp>
        <p:nvSpPr>
          <p:cNvPr id="6" name="Slide Number Placeholder 5">
            <a:extLst>
              <a:ext uri="{FF2B5EF4-FFF2-40B4-BE49-F238E27FC236}">
                <a16:creationId xmlns:a16="http://schemas.microsoft.com/office/drawing/2014/main" id="{3AB61542-31CA-488B-829E-5ECB8DAECC24}"/>
              </a:ext>
            </a:extLst>
          </p:cNvPr>
          <p:cNvSpPr>
            <a:spLocks noGrp="1"/>
          </p:cNvSpPr>
          <p:nvPr>
            <p:ph type="sldNum" sz="quarter" idx="12"/>
          </p:nvPr>
        </p:nvSpPr>
        <p:spPr/>
        <p:txBody>
          <a:bodyPr/>
          <a:lstStyle>
            <a:lvl1pPr>
              <a:defRPr/>
            </a:lvl1pPr>
          </a:lstStyle>
          <a:p>
            <a:fld id="{9347366D-5D24-45E3-B37D-32C44C56F63D}"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8211119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6.xml"/><Relationship Id="rId7" Type="http://schemas.openxmlformats.org/officeDocument/2006/relationships/image" Target="../media/image3.png"/><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9.xml"/><Relationship Id="rId7" Type="http://schemas.openxmlformats.org/officeDocument/2006/relationships/image" Target="../media/image3.png"/><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2.xml"/><Relationship Id="rId7" Type="http://schemas.openxmlformats.org/officeDocument/2006/relationships/image" Target="../media/image3.png"/><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5.xml"/><Relationship Id="rId7" Type="http://schemas.openxmlformats.org/officeDocument/2006/relationships/image" Target="../media/image3.pn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10.pn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image" Target="../media/image9.png"/><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image" Target="../media/image8.png"/><Relationship Id="rId5" Type="http://schemas.openxmlformats.org/officeDocument/2006/relationships/slideLayout" Target="../slideLayouts/slideLayout20.xml"/><Relationship Id="rId10" Type="http://schemas.openxmlformats.org/officeDocument/2006/relationships/theme" Target="../theme/theme6.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noChangeArrowheads="1"/>
          </p:cNvSpPr>
          <p:nvPr>
            <p:ph type="title"/>
          </p:nvPr>
        </p:nvSpPr>
        <p:spPr bwMode="auto">
          <a:xfrm>
            <a:off x="514350" y="495300"/>
            <a:ext cx="935355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ctr" anchorCtr="0" compatLnSpc="1">
            <a:prstTxWarp prst="textNoShape">
              <a:avLst/>
            </a:prstTxWarp>
          </a:bodyPr>
          <a:lstStyle/>
          <a:p>
            <a:pPr lvl="0"/>
            <a:r>
              <a:rPr lang="en-GB" altLang="en-US"/>
              <a:t>Click to edit Master title style</a:t>
            </a:r>
          </a:p>
        </p:txBody>
      </p:sp>
      <p:sp>
        <p:nvSpPr>
          <p:cNvPr id="2051" name="Text Placeholder 2"/>
          <p:cNvSpPr>
            <a:spLocks noGrp="1" noChangeArrowheads="1"/>
          </p:cNvSpPr>
          <p:nvPr>
            <p:ph type="body" idx="1"/>
          </p:nvPr>
        </p:nvSpPr>
        <p:spPr bwMode="auto">
          <a:xfrm>
            <a:off x="522288" y="1709738"/>
            <a:ext cx="9353550" cy="334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4" name="Date Placeholder 3">
            <a:extLst>
              <a:ext uri="{FF2B5EF4-FFF2-40B4-BE49-F238E27FC236}">
                <a16:creationId xmlns:a16="http://schemas.microsoft.com/office/drawing/2014/main" id="{4582DF6C-BE55-4C0A-919C-08176937FEC1}"/>
              </a:ext>
            </a:extLst>
          </p:cNvPr>
          <p:cNvSpPr>
            <a:spLocks noGrp="1"/>
          </p:cNvSpPr>
          <p:nvPr>
            <p:ph type="dt" sz="half" idx="2"/>
          </p:nvPr>
        </p:nvSpPr>
        <p:spPr>
          <a:xfrm>
            <a:off x="5195888" y="6180138"/>
            <a:ext cx="1227137"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800"/>
            </a:lvl1pPr>
          </a:lstStyle>
          <a:p>
            <a:fld id="{84DF7985-F3DF-4C20-B74F-2BA50D73F7E3}" type="datetimeFigureOut">
              <a:rPr lang="en-GB" altLang="en-US"/>
              <a:pPr/>
              <a:t>15/10/2025</a:t>
            </a:fld>
            <a:endParaRPr lang="en-GB" altLang="en-US"/>
          </a:p>
        </p:txBody>
      </p:sp>
      <p:sp>
        <p:nvSpPr>
          <p:cNvPr id="5" name="Footer Placeholder 4">
            <a:extLst>
              <a:ext uri="{FF2B5EF4-FFF2-40B4-BE49-F238E27FC236}">
                <a16:creationId xmlns:a16="http://schemas.microsoft.com/office/drawing/2014/main" id="{A92BAF55-9233-482A-AD6F-4A5FCB6319F0}"/>
              </a:ext>
            </a:extLst>
          </p:cNvPr>
          <p:cNvSpPr>
            <a:spLocks noGrp="1"/>
          </p:cNvSpPr>
          <p:nvPr>
            <p:ph type="ftr" sz="quarter" idx="3"/>
          </p:nvPr>
        </p:nvSpPr>
        <p:spPr>
          <a:xfrm>
            <a:off x="6423025" y="6180138"/>
            <a:ext cx="2911475"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800"/>
            </a:lvl1pPr>
          </a:lstStyle>
          <a:p>
            <a:endParaRPr lang="en-GB" altLang="en-US"/>
          </a:p>
        </p:txBody>
      </p:sp>
      <p:sp>
        <p:nvSpPr>
          <p:cNvPr id="6" name="Slide Number Placeholder 5">
            <a:extLst>
              <a:ext uri="{FF2B5EF4-FFF2-40B4-BE49-F238E27FC236}">
                <a16:creationId xmlns:a16="http://schemas.microsoft.com/office/drawing/2014/main" id="{3AB61542-31CA-488B-829E-5ECB8DAECC24}"/>
              </a:ext>
            </a:extLst>
          </p:cNvPr>
          <p:cNvSpPr>
            <a:spLocks noGrp="1"/>
          </p:cNvSpPr>
          <p:nvPr>
            <p:ph type="sldNum" sz="quarter" idx="4"/>
          </p:nvPr>
        </p:nvSpPr>
        <p:spPr>
          <a:xfrm>
            <a:off x="9432925" y="6180138"/>
            <a:ext cx="434975"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800" b="1"/>
            </a:lvl1pPr>
          </a:lstStyle>
          <a:p>
            <a:fld id="{7EC087ED-EB61-4B85-83C9-98D2A590697A}" type="slidenum">
              <a:rPr lang="en-GB" altLang="en-US"/>
              <a:pPr/>
              <a:t>‹#›</a:t>
            </a:fld>
            <a:endParaRPr lang="en-GB" altLang="en-US"/>
          </a:p>
        </p:txBody>
      </p:sp>
      <p:pic>
        <p:nvPicPr>
          <p:cNvPr id="2055" name="Picture 9"/>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514350" y="5614988"/>
            <a:ext cx="3000375" cy="80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11"/>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0585450" y="5969000"/>
            <a:ext cx="1092200" cy="43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7" name="Picture 15"/>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9675813" y="0"/>
            <a:ext cx="2508250" cy="200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74" r:id="rId1"/>
    <p:sldLayoutId id="2147483675" r:id="rId2"/>
    <p:sldLayoutId id="2147483671" r:id="rId3"/>
  </p:sldLayoutIdLst>
  <p:txStyles>
    <p:titleStyle>
      <a:lvl1pPr algn="l" rtl="0" fontAlgn="base">
        <a:spcBef>
          <a:spcPct val="0"/>
        </a:spcBef>
        <a:spcAft>
          <a:spcPct val="0"/>
        </a:spcAft>
        <a:defRPr sz="2800" b="1" kern="1200">
          <a:solidFill>
            <a:schemeClr val="tx1"/>
          </a:solidFill>
          <a:latin typeface="+mj-lt"/>
          <a:ea typeface="+mj-ea"/>
          <a:cs typeface="+mj-cs"/>
        </a:defRPr>
      </a:lvl1pPr>
      <a:lvl2pPr algn="l" rtl="0" fontAlgn="base">
        <a:spcBef>
          <a:spcPct val="0"/>
        </a:spcBef>
        <a:spcAft>
          <a:spcPct val="0"/>
        </a:spcAft>
        <a:defRPr sz="2800" b="1">
          <a:solidFill>
            <a:schemeClr val="tx1"/>
          </a:solidFill>
          <a:latin typeface="Arial" charset="0"/>
        </a:defRPr>
      </a:lvl2pPr>
      <a:lvl3pPr algn="l" rtl="0" fontAlgn="base">
        <a:spcBef>
          <a:spcPct val="0"/>
        </a:spcBef>
        <a:spcAft>
          <a:spcPct val="0"/>
        </a:spcAft>
        <a:defRPr sz="2800" b="1">
          <a:solidFill>
            <a:schemeClr val="tx1"/>
          </a:solidFill>
          <a:latin typeface="Arial" charset="0"/>
        </a:defRPr>
      </a:lvl3pPr>
      <a:lvl4pPr algn="l" rtl="0" fontAlgn="base">
        <a:spcBef>
          <a:spcPct val="0"/>
        </a:spcBef>
        <a:spcAft>
          <a:spcPct val="0"/>
        </a:spcAft>
        <a:defRPr sz="2800" b="1">
          <a:solidFill>
            <a:schemeClr val="tx1"/>
          </a:solidFill>
          <a:latin typeface="Arial" charset="0"/>
        </a:defRPr>
      </a:lvl4pPr>
      <a:lvl5pPr algn="l" rtl="0" fontAlgn="base">
        <a:spcBef>
          <a:spcPct val="0"/>
        </a:spcBef>
        <a:spcAft>
          <a:spcPct val="0"/>
        </a:spcAft>
        <a:defRPr sz="2800" b="1">
          <a:solidFill>
            <a:schemeClr val="tx1"/>
          </a:solidFill>
          <a:latin typeface="Arial" charset="0"/>
        </a:defRPr>
      </a:lvl5pPr>
      <a:lvl6pPr marL="457200" algn="l" rtl="0" fontAlgn="base">
        <a:spcBef>
          <a:spcPct val="0"/>
        </a:spcBef>
        <a:spcAft>
          <a:spcPct val="0"/>
        </a:spcAft>
        <a:defRPr sz="2800" b="1">
          <a:solidFill>
            <a:schemeClr val="tx1"/>
          </a:solidFill>
          <a:latin typeface="Arial" charset="0"/>
        </a:defRPr>
      </a:lvl6pPr>
      <a:lvl7pPr marL="914400" algn="l" rtl="0" fontAlgn="base">
        <a:spcBef>
          <a:spcPct val="0"/>
        </a:spcBef>
        <a:spcAft>
          <a:spcPct val="0"/>
        </a:spcAft>
        <a:defRPr sz="2800" b="1">
          <a:solidFill>
            <a:schemeClr val="tx1"/>
          </a:solidFill>
          <a:latin typeface="Arial" charset="0"/>
        </a:defRPr>
      </a:lvl7pPr>
      <a:lvl8pPr marL="1371600" algn="l" rtl="0" fontAlgn="base">
        <a:spcBef>
          <a:spcPct val="0"/>
        </a:spcBef>
        <a:spcAft>
          <a:spcPct val="0"/>
        </a:spcAft>
        <a:defRPr sz="2800" b="1">
          <a:solidFill>
            <a:schemeClr val="tx1"/>
          </a:solidFill>
          <a:latin typeface="Arial" charset="0"/>
        </a:defRPr>
      </a:lvl8pPr>
      <a:lvl9pPr marL="1828800" algn="l" rtl="0" fontAlgn="base">
        <a:spcBef>
          <a:spcPct val="0"/>
        </a:spcBef>
        <a:spcAft>
          <a:spcPct val="0"/>
        </a:spcAft>
        <a:defRPr sz="2800" b="1">
          <a:solidFill>
            <a:schemeClr val="tx1"/>
          </a:solidFill>
          <a:latin typeface="Arial" charset="0"/>
        </a:defRPr>
      </a:lvl9pPr>
    </p:titleStyle>
    <p:bodyStyle>
      <a:lvl1pPr algn="l" rtl="0" fontAlgn="base">
        <a:spcBef>
          <a:spcPct val="0"/>
        </a:spcBef>
        <a:spcAft>
          <a:spcPts val="400"/>
        </a:spcAft>
        <a:buFont typeface="Arial" charset="0"/>
        <a:defRPr sz="2200" b="1" kern="1200">
          <a:solidFill>
            <a:schemeClr val="tx1"/>
          </a:solidFill>
          <a:latin typeface="+mn-lt"/>
          <a:ea typeface="+mn-ea"/>
          <a:cs typeface="+mn-cs"/>
        </a:defRPr>
      </a:lvl1pPr>
      <a:lvl2pPr marL="266700" indent="-266700" algn="l" rtl="0" fontAlgn="base">
        <a:spcBef>
          <a:spcPct val="0"/>
        </a:spcBef>
        <a:spcAft>
          <a:spcPts val="400"/>
        </a:spcAft>
        <a:buBlip>
          <a:blip r:embed="rId8"/>
        </a:buBlip>
        <a:defRPr sz="2200" kern="1200">
          <a:solidFill>
            <a:schemeClr val="tx1"/>
          </a:solidFill>
          <a:latin typeface="+mn-lt"/>
          <a:ea typeface="+mn-ea"/>
          <a:cs typeface="+mn-cs"/>
        </a:defRPr>
      </a:lvl2pPr>
      <a:lvl3pPr marL="541338" indent="-274638" algn="l" rtl="0" fontAlgn="base">
        <a:spcBef>
          <a:spcPct val="0"/>
        </a:spcBef>
        <a:spcAft>
          <a:spcPts val="400"/>
        </a:spcAft>
        <a:buBlip>
          <a:blip r:embed="rId8"/>
        </a:buBlip>
        <a:defRPr sz="2200" kern="1200">
          <a:solidFill>
            <a:schemeClr val="tx1"/>
          </a:solidFill>
          <a:latin typeface="+mn-lt"/>
          <a:ea typeface="+mn-ea"/>
          <a:cs typeface="+mn-cs"/>
        </a:defRPr>
      </a:lvl3pPr>
      <a:lvl4pPr marL="808038" indent="-266700" algn="l" rtl="0" fontAlgn="base">
        <a:spcBef>
          <a:spcPct val="0"/>
        </a:spcBef>
        <a:spcAft>
          <a:spcPts val="400"/>
        </a:spcAft>
        <a:buBlip>
          <a:blip r:embed="rId8"/>
        </a:buBlip>
        <a:defRPr sz="2200" kern="1200">
          <a:solidFill>
            <a:schemeClr val="tx1"/>
          </a:solidFill>
          <a:latin typeface="+mn-lt"/>
          <a:ea typeface="+mn-ea"/>
          <a:cs typeface="+mn-cs"/>
        </a:defRPr>
      </a:lvl4pPr>
      <a:lvl5pPr marL="1074738" indent="-266700" algn="l" rtl="0" fontAlgn="base">
        <a:spcBef>
          <a:spcPct val="0"/>
        </a:spcBef>
        <a:spcAft>
          <a:spcPts val="400"/>
        </a:spcAft>
        <a:buBlip>
          <a:blip r:embed="rId8"/>
        </a:buBlip>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noChangeArrowheads="1"/>
          </p:cNvSpPr>
          <p:nvPr>
            <p:ph type="title"/>
          </p:nvPr>
        </p:nvSpPr>
        <p:spPr bwMode="auto">
          <a:xfrm>
            <a:off x="514350" y="495300"/>
            <a:ext cx="935355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ctr" anchorCtr="0" compatLnSpc="1">
            <a:prstTxWarp prst="textNoShape">
              <a:avLst/>
            </a:prstTxWarp>
          </a:bodyPr>
          <a:lstStyle/>
          <a:p>
            <a:pPr lvl="0"/>
            <a:r>
              <a:rPr lang="en-GB" altLang="en-US"/>
              <a:t>Click to edit Master title style</a:t>
            </a:r>
          </a:p>
        </p:txBody>
      </p:sp>
      <p:sp>
        <p:nvSpPr>
          <p:cNvPr id="2051" name="Text Placeholder 2"/>
          <p:cNvSpPr>
            <a:spLocks noGrp="1" noChangeArrowheads="1"/>
          </p:cNvSpPr>
          <p:nvPr>
            <p:ph type="body" idx="1"/>
          </p:nvPr>
        </p:nvSpPr>
        <p:spPr bwMode="auto">
          <a:xfrm>
            <a:off x="522288" y="1709738"/>
            <a:ext cx="9353550" cy="334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4" name="Date Placeholder 3">
            <a:extLst>
              <a:ext uri="{FF2B5EF4-FFF2-40B4-BE49-F238E27FC236}">
                <a16:creationId xmlns:a16="http://schemas.microsoft.com/office/drawing/2014/main" id="{4582DF6C-BE55-4C0A-919C-08176937FEC1}"/>
              </a:ext>
            </a:extLst>
          </p:cNvPr>
          <p:cNvSpPr>
            <a:spLocks noGrp="1"/>
          </p:cNvSpPr>
          <p:nvPr>
            <p:ph type="dt" sz="half" idx="2"/>
          </p:nvPr>
        </p:nvSpPr>
        <p:spPr>
          <a:xfrm>
            <a:off x="5195888" y="6180138"/>
            <a:ext cx="1227137"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800"/>
            </a:lvl1pPr>
          </a:lstStyle>
          <a:p>
            <a:fld id="{84DF7985-F3DF-4C20-B74F-2BA50D73F7E3}" type="datetimeFigureOut">
              <a:rPr lang="en-GB" altLang="en-US">
                <a:solidFill>
                  <a:srgbClr val="000000"/>
                </a:solidFill>
              </a:rPr>
              <a:pPr/>
              <a:t>15/10/2025</a:t>
            </a:fld>
            <a:endParaRPr lang="en-GB" altLang="en-US">
              <a:solidFill>
                <a:srgbClr val="000000"/>
              </a:solidFill>
            </a:endParaRPr>
          </a:p>
        </p:txBody>
      </p:sp>
      <p:sp>
        <p:nvSpPr>
          <p:cNvPr id="5" name="Footer Placeholder 4">
            <a:extLst>
              <a:ext uri="{FF2B5EF4-FFF2-40B4-BE49-F238E27FC236}">
                <a16:creationId xmlns:a16="http://schemas.microsoft.com/office/drawing/2014/main" id="{A92BAF55-9233-482A-AD6F-4A5FCB6319F0}"/>
              </a:ext>
            </a:extLst>
          </p:cNvPr>
          <p:cNvSpPr>
            <a:spLocks noGrp="1"/>
          </p:cNvSpPr>
          <p:nvPr>
            <p:ph type="ftr" sz="quarter" idx="3"/>
          </p:nvPr>
        </p:nvSpPr>
        <p:spPr>
          <a:xfrm>
            <a:off x="6423025" y="6180138"/>
            <a:ext cx="2911475"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800"/>
            </a:lvl1pPr>
          </a:lstStyle>
          <a:p>
            <a:endParaRPr lang="en-GB" altLang="en-US">
              <a:solidFill>
                <a:srgbClr val="000000"/>
              </a:solidFill>
            </a:endParaRPr>
          </a:p>
        </p:txBody>
      </p:sp>
      <p:sp>
        <p:nvSpPr>
          <p:cNvPr id="6" name="Slide Number Placeholder 5">
            <a:extLst>
              <a:ext uri="{FF2B5EF4-FFF2-40B4-BE49-F238E27FC236}">
                <a16:creationId xmlns:a16="http://schemas.microsoft.com/office/drawing/2014/main" id="{3AB61542-31CA-488B-829E-5ECB8DAECC24}"/>
              </a:ext>
            </a:extLst>
          </p:cNvPr>
          <p:cNvSpPr>
            <a:spLocks noGrp="1"/>
          </p:cNvSpPr>
          <p:nvPr>
            <p:ph type="sldNum" sz="quarter" idx="4"/>
          </p:nvPr>
        </p:nvSpPr>
        <p:spPr>
          <a:xfrm>
            <a:off x="9432925" y="6180138"/>
            <a:ext cx="434975"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800" b="1"/>
            </a:lvl1pPr>
          </a:lstStyle>
          <a:p>
            <a:fld id="{7EC087ED-EB61-4B85-83C9-98D2A590697A}" type="slidenum">
              <a:rPr lang="en-GB" altLang="en-US">
                <a:solidFill>
                  <a:srgbClr val="000000"/>
                </a:solidFill>
              </a:rPr>
              <a:pPr/>
              <a:t>‹#›</a:t>
            </a:fld>
            <a:endParaRPr lang="en-GB" altLang="en-US">
              <a:solidFill>
                <a:srgbClr val="000000"/>
              </a:solidFill>
            </a:endParaRPr>
          </a:p>
        </p:txBody>
      </p:sp>
      <p:pic>
        <p:nvPicPr>
          <p:cNvPr id="2055" name="Picture 9"/>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514350" y="5614988"/>
            <a:ext cx="3000375" cy="80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11"/>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0585450" y="5969000"/>
            <a:ext cx="1092200" cy="43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7" name="Picture 15"/>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9675813" y="0"/>
            <a:ext cx="2508250" cy="200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45185208"/>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Lst>
  <p:txStyles>
    <p:titleStyle>
      <a:lvl1pPr algn="l" rtl="0" fontAlgn="base">
        <a:spcBef>
          <a:spcPct val="0"/>
        </a:spcBef>
        <a:spcAft>
          <a:spcPct val="0"/>
        </a:spcAft>
        <a:defRPr sz="2800" b="1" kern="1200">
          <a:solidFill>
            <a:schemeClr val="tx1"/>
          </a:solidFill>
          <a:latin typeface="+mj-lt"/>
          <a:ea typeface="+mj-ea"/>
          <a:cs typeface="+mj-cs"/>
        </a:defRPr>
      </a:lvl1pPr>
      <a:lvl2pPr algn="l" rtl="0" fontAlgn="base">
        <a:spcBef>
          <a:spcPct val="0"/>
        </a:spcBef>
        <a:spcAft>
          <a:spcPct val="0"/>
        </a:spcAft>
        <a:defRPr sz="2800" b="1">
          <a:solidFill>
            <a:schemeClr val="tx1"/>
          </a:solidFill>
          <a:latin typeface="Arial" charset="0"/>
        </a:defRPr>
      </a:lvl2pPr>
      <a:lvl3pPr algn="l" rtl="0" fontAlgn="base">
        <a:spcBef>
          <a:spcPct val="0"/>
        </a:spcBef>
        <a:spcAft>
          <a:spcPct val="0"/>
        </a:spcAft>
        <a:defRPr sz="2800" b="1">
          <a:solidFill>
            <a:schemeClr val="tx1"/>
          </a:solidFill>
          <a:latin typeface="Arial" charset="0"/>
        </a:defRPr>
      </a:lvl3pPr>
      <a:lvl4pPr algn="l" rtl="0" fontAlgn="base">
        <a:spcBef>
          <a:spcPct val="0"/>
        </a:spcBef>
        <a:spcAft>
          <a:spcPct val="0"/>
        </a:spcAft>
        <a:defRPr sz="2800" b="1">
          <a:solidFill>
            <a:schemeClr val="tx1"/>
          </a:solidFill>
          <a:latin typeface="Arial" charset="0"/>
        </a:defRPr>
      </a:lvl4pPr>
      <a:lvl5pPr algn="l" rtl="0" fontAlgn="base">
        <a:spcBef>
          <a:spcPct val="0"/>
        </a:spcBef>
        <a:spcAft>
          <a:spcPct val="0"/>
        </a:spcAft>
        <a:defRPr sz="2800" b="1">
          <a:solidFill>
            <a:schemeClr val="tx1"/>
          </a:solidFill>
          <a:latin typeface="Arial" charset="0"/>
        </a:defRPr>
      </a:lvl5pPr>
      <a:lvl6pPr marL="457200" algn="l" rtl="0" fontAlgn="base">
        <a:spcBef>
          <a:spcPct val="0"/>
        </a:spcBef>
        <a:spcAft>
          <a:spcPct val="0"/>
        </a:spcAft>
        <a:defRPr sz="2800" b="1">
          <a:solidFill>
            <a:schemeClr val="tx1"/>
          </a:solidFill>
          <a:latin typeface="Arial" charset="0"/>
        </a:defRPr>
      </a:lvl6pPr>
      <a:lvl7pPr marL="914400" algn="l" rtl="0" fontAlgn="base">
        <a:spcBef>
          <a:spcPct val="0"/>
        </a:spcBef>
        <a:spcAft>
          <a:spcPct val="0"/>
        </a:spcAft>
        <a:defRPr sz="2800" b="1">
          <a:solidFill>
            <a:schemeClr val="tx1"/>
          </a:solidFill>
          <a:latin typeface="Arial" charset="0"/>
        </a:defRPr>
      </a:lvl7pPr>
      <a:lvl8pPr marL="1371600" algn="l" rtl="0" fontAlgn="base">
        <a:spcBef>
          <a:spcPct val="0"/>
        </a:spcBef>
        <a:spcAft>
          <a:spcPct val="0"/>
        </a:spcAft>
        <a:defRPr sz="2800" b="1">
          <a:solidFill>
            <a:schemeClr val="tx1"/>
          </a:solidFill>
          <a:latin typeface="Arial" charset="0"/>
        </a:defRPr>
      </a:lvl8pPr>
      <a:lvl9pPr marL="1828800" algn="l" rtl="0" fontAlgn="base">
        <a:spcBef>
          <a:spcPct val="0"/>
        </a:spcBef>
        <a:spcAft>
          <a:spcPct val="0"/>
        </a:spcAft>
        <a:defRPr sz="2800" b="1">
          <a:solidFill>
            <a:schemeClr val="tx1"/>
          </a:solidFill>
          <a:latin typeface="Arial" charset="0"/>
        </a:defRPr>
      </a:lvl9pPr>
    </p:titleStyle>
    <p:bodyStyle>
      <a:lvl1pPr algn="l" rtl="0" fontAlgn="base">
        <a:spcBef>
          <a:spcPct val="0"/>
        </a:spcBef>
        <a:spcAft>
          <a:spcPts val="400"/>
        </a:spcAft>
        <a:buFont typeface="Arial" charset="0"/>
        <a:defRPr sz="2200" b="1" kern="1200">
          <a:solidFill>
            <a:schemeClr val="tx1"/>
          </a:solidFill>
          <a:latin typeface="+mn-lt"/>
          <a:ea typeface="+mn-ea"/>
          <a:cs typeface="+mn-cs"/>
        </a:defRPr>
      </a:lvl1pPr>
      <a:lvl2pPr marL="266700" indent="-266700" algn="l" rtl="0" fontAlgn="base">
        <a:spcBef>
          <a:spcPct val="0"/>
        </a:spcBef>
        <a:spcAft>
          <a:spcPts val="400"/>
        </a:spcAft>
        <a:buBlip>
          <a:blip r:embed="rId8"/>
        </a:buBlip>
        <a:defRPr sz="2200" kern="1200">
          <a:solidFill>
            <a:schemeClr val="tx1"/>
          </a:solidFill>
          <a:latin typeface="+mn-lt"/>
          <a:ea typeface="+mn-ea"/>
          <a:cs typeface="+mn-cs"/>
        </a:defRPr>
      </a:lvl2pPr>
      <a:lvl3pPr marL="541338" indent="-274638" algn="l" rtl="0" fontAlgn="base">
        <a:spcBef>
          <a:spcPct val="0"/>
        </a:spcBef>
        <a:spcAft>
          <a:spcPts val="400"/>
        </a:spcAft>
        <a:buBlip>
          <a:blip r:embed="rId8"/>
        </a:buBlip>
        <a:defRPr sz="2200" kern="1200">
          <a:solidFill>
            <a:schemeClr val="tx1"/>
          </a:solidFill>
          <a:latin typeface="+mn-lt"/>
          <a:ea typeface="+mn-ea"/>
          <a:cs typeface="+mn-cs"/>
        </a:defRPr>
      </a:lvl3pPr>
      <a:lvl4pPr marL="808038" indent="-266700" algn="l" rtl="0" fontAlgn="base">
        <a:spcBef>
          <a:spcPct val="0"/>
        </a:spcBef>
        <a:spcAft>
          <a:spcPts val="400"/>
        </a:spcAft>
        <a:buBlip>
          <a:blip r:embed="rId8"/>
        </a:buBlip>
        <a:defRPr sz="2200" kern="1200">
          <a:solidFill>
            <a:schemeClr val="tx1"/>
          </a:solidFill>
          <a:latin typeface="+mn-lt"/>
          <a:ea typeface="+mn-ea"/>
          <a:cs typeface="+mn-cs"/>
        </a:defRPr>
      </a:lvl4pPr>
      <a:lvl5pPr marL="1074738" indent="-266700" algn="l" rtl="0" fontAlgn="base">
        <a:spcBef>
          <a:spcPct val="0"/>
        </a:spcBef>
        <a:spcAft>
          <a:spcPts val="400"/>
        </a:spcAft>
        <a:buBlip>
          <a:blip r:embed="rId8"/>
        </a:buBlip>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noChangeArrowheads="1"/>
          </p:cNvSpPr>
          <p:nvPr>
            <p:ph type="title"/>
          </p:nvPr>
        </p:nvSpPr>
        <p:spPr bwMode="auto">
          <a:xfrm>
            <a:off x="514350" y="495300"/>
            <a:ext cx="935355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ctr" anchorCtr="0" compatLnSpc="1">
            <a:prstTxWarp prst="textNoShape">
              <a:avLst/>
            </a:prstTxWarp>
          </a:bodyPr>
          <a:lstStyle/>
          <a:p>
            <a:pPr lvl="0"/>
            <a:r>
              <a:rPr lang="en-GB" altLang="en-US"/>
              <a:t>Click to edit Master title style</a:t>
            </a:r>
          </a:p>
        </p:txBody>
      </p:sp>
      <p:sp>
        <p:nvSpPr>
          <p:cNvPr id="2051" name="Text Placeholder 2"/>
          <p:cNvSpPr>
            <a:spLocks noGrp="1" noChangeArrowheads="1"/>
          </p:cNvSpPr>
          <p:nvPr>
            <p:ph type="body" idx="1"/>
          </p:nvPr>
        </p:nvSpPr>
        <p:spPr bwMode="auto">
          <a:xfrm>
            <a:off x="522288" y="1709738"/>
            <a:ext cx="9353550" cy="334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4" name="Date Placeholder 3">
            <a:extLst>
              <a:ext uri="{FF2B5EF4-FFF2-40B4-BE49-F238E27FC236}">
                <a16:creationId xmlns:a16="http://schemas.microsoft.com/office/drawing/2014/main" id="{4582DF6C-BE55-4C0A-919C-08176937FEC1}"/>
              </a:ext>
            </a:extLst>
          </p:cNvPr>
          <p:cNvSpPr>
            <a:spLocks noGrp="1"/>
          </p:cNvSpPr>
          <p:nvPr>
            <p:ph type="dt" sz="half" idx="2"/>
          </p:nvPr>
        </p:nvSpPr>
        <p:spPr>
          <a:xfrm>
            <a:off x="5195888" y="6180138"/>
            <a:ext cx="1227137"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800"/>
            </a:lvl1pPr>
          </a:lstStyle>
          <a:p>
            <a:fld id="{84DF7985-F3DF-4C20-B74F-2BA50D73F7E3}" type="datetimeFigureOut">
              <a:rPr lang="en-GB" altLang="en-US">
                <a:solidFill>
                  <a:srgbClr val="000000"/>
                </a:solidFill>
              </a:rPr>
              <a:pPr/>
              <a:t>15/10/2025</a:t>
            </a:fld>
            <a:endParaRPr lang="en-GB" altLang="en-US">
              <a:solidFill>
                <a:srgbClr val="000000"/>
              </a:solidFill>
            </a:endParaRPr>
          </a:p>
        </p:txBody>
      </p:sp>
      <p:sp>
        <p:nvSpPr>
          <p:cNvPr id="5" name="Footer Placeholder 4">
            <a:extLst>
              <a:ext uri="{FF2B5EF4-FFF2-40B4-BE49-F238E27FC236}">
                <a16:creationId xmlns:a16="http://schemas.microsoft.com/office/drawing/2014/main" id="{A92BAF55-9233-482A-AD6F-4A5FCB6319F0}"/>
              </a:ext>
            </a:extLst>
          </p:cNvPr>
          <p:cNvSpPr>
            <a:spLocks noGrp="1"/>
          </p:cNvSpPr>
          <p:nvPr>
            <p:ph type="ftr" sz="quarter" idx="3"/>
          </p:nvPr>
        </p:nvSpPr>
        <p:spPr>
          <a:xfrm>
            <a:off x="6423025" y="6180138"/>
            <a:ext cx="2911475"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800"/>
            </a:lvl1pPr>
          </a:lstStyle>
          <a:p>
            <a:endParaRPr lang="en-GB" altLang="en-US">
              <a:solidFill>
                <a:srgbClr val="000000"/>
              </a:solidFill>
            </a:endParaRPr>
          </a:p>
        </p:txBody>
      </p:sp>
      <p:sp>
        <p:nvSpPr>
          <p:cNvPr id="6" name="Slide Number Placeholder 5">
            <a:extLst>
              <a:ext uri="{FF2B5EF4-FFF2-40B4-BE49-F238E27FC236}">
                <a16:creationId xmlns:a16="http://schemas.microsoft.com/office/drawing/2014/main" id="{3AB61542-31CA-488B-829E-5ECB8DAECC24}"/>
              </a:ext>
            </a:extLst>
          </p:cNvPr>
          <p:cNvSpPr>
            <a:spLocks noGrp="1"/>
          </p:cNvSpPr>
          <p:nvPr>
            <p:ph type="sldNum" sz="quarter" idx="4"/>
          </p:nvPr>
        </p:nvSpPr>
        <p:spPr>
          <a:xfrm>
            <a:off x="9432925" y="6180138"/>
            <a:ext cx="434975"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800" b="1"/>
            </a:lvl1pPr>
          </a:lstStyle>
          <a:p>
            <a:fld id="{7EC087ED-EB61-4B85-83C9-98D2A590697A}" type="slidenum">
              <a:rPr lang="en-GB" altLang="en-US">
                <a:solidFill>
                  <a:srgbClr val="000000"/>
                </a:solidFill>
              </a:rPr>
              <a:pPr/>
              <a:t>‹#›</a:t>
            </a:fld>
            <a:endParaRPr lang="en-GB" altLang="en-US">
              <a:solidFill>
                <a:srgbClr val="000000"/>
              </a:solidFill>
            </a:endParaRPr>
          </a:p>
        </p:txBody>
      </p:sp>
      <p:pic>
        <p:nvPicPr>
          <p:cNvPr id="2055" name="Picture 9"/>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514350" y="5614988"/>
            <a:ext cx="3000375" cy="80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11"/>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0585450" y="5969000"/>
            <a:ext cx="1092200" cy="43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7" name="Picture 15"/>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9675813" y="0"/>
            <a:ext cx="2508250" cy="200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47505299"/>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Lst>
  <p:txStyles>
    <p:titleStyle>
      <a:lvl1pPr algn="l" rtl="0" fontAlgn="base">
        <a:spcBef>
          <a:spcPct val="0"/>
        </a:spcBef>
        <a:spcAft>
          <a:spcPct val="0"/>
        </a:spcAft>
        <a:defRPr sz="2800" b="1" kern="1200">
          <a:solidFill>
            <a:schemeClr val="tx1"/>
          </a:solidFill>
          <a:latin typeface="+mj-lt"/>
          <a:ea typeface="+mj-ea"/>
          <a:cs typeface="+mj-cs"/>
        </a:defRPr>
      </a:lvl1pPr>
      <a:lvl2pPr algn="l" rtl="0" fontAlgn="base">
        <a:spcBef>
          <a:spcPct val="0"/>
        </a:spcBef>
        <a:spcAft>
          <a:spcPct val="0"/>
        </a:spcAft>
        <a:defRPr sz="2800" b="1">
          <a:solidFill>
            <a:schemeClr val="tx1"/>
          </a:solidFill>
          <a:latin typeface="Arial" charset="0"/>
        </a:defRPr>
      </a:lvl2pPr>
      <a:lvl3pPr algn="l" rtl="0" fontAlgn="base">
        <a:spcBef>
          <a:spcPct val="0"/>
        </a:spcBef>
        <a:spcAft>
          <a:spcPct val="0"/>
        </a:spcAft>
        <a:defRPr sz="2800" b="1">
          <a:solidFill>
            <a:schemeClr val="tx1"/>
          </a:solidFill>
          <a:latin typeface="Arial" charset="0"/>
        </a:defRPr>
      </a:lvl3pPr>
      <a:lvl4pPr algn="l" rtl="0" fontAlgn="base">
        <a:spcBef>
          <a:spcPct val="0"/>
        </a:spcBef>
        <a:spcAft>
          <a:spcPct val="0"/>
        </a:spcAft>
        <a:defRPr sz="2800" b="1">
          <a:solidFill>
            <a:schemeClr val="tx1"/>
          </a:solidFill>
          <a:latin typeface="Arial" charset="0"/>
        </a:defRPr>
      </a:lvl4pPr>
      <a:lvl5pPr algn="l" rtl="0" fontAlgn="base">
        <a:spcBef>
          <a:spcPct val="0"/>
        </a:spcBef>
        <a:spcAft>
          <a:spcPct val="0"/>
        </a:spcAft>
        <a:defRPr sz="2800" b="1">
          <a:solidFill>
            <a:schemeClr val="tx1"/>
          </a:solidFill>
          <a:latin typeface="Arial" charset="0"/>
        </a:defRPr>
      </a:lvl5pPr>
      <a:lvl6pPr marL="457200" algn="l" rtl="0" fontAlgn="base">
        <a:spcBef>
          <a:spcPct val="0"/>
        </a:spcBef>
        <a:spcAft>
          <a:spcPct val="0"/>
        </a:spcAft>
        <a:defRPr sz="2800" b="1">
          <a:solidFill>
            <a:schemeClr val="tx1"/>
          </a:solidFill>
          <a:latin typeface="Arial" charset="0"/>
        </a:defRPr>
      </a:lvl6pPr>
      <a:lvl7pPr marL="914400" algn="l" rtl="0" fontAlgn="base">
        <a:spcBef>
          <a:spcPct val="0"/>
        </a:spcBef>
        <a:spcAft>
          <a:spcPct val="0"/>
        </a:spcAft>
        <a:defRPr sz="2800" b="1">
          <a:solidFill>
            <a:schemeClr val="tx1"/>
          </a:solidFill>
          <a:latin typeface="Arial" charset="0"/>
        </a:defRPr>
      </a:lvl7pPr>
      <a:lvl8pPr marL="1371600" algn="l" rtl="0" fontAlgn="base">
        <a:spcBef>
          <a:spcPct val="0"/>
        </a:spcBef>
        <a:spcAft>
          <a:spcPct val="0"/>
        </a:spcAft>
        <a:defRPr sz="2800" b="1">
          <a:solidFill>
            <a:schemeClr val="tx1"/>
          </a:solidFill>
          <a:latin typeface="Arial" charset="0"/>
        </a:defRPr>
      </a:lvl8pPr>
      <a:lvl9pPr marL="1828800" algn="l" rtl="0" fontAlgn="base">
        <a:spcBef>
          <a:spcPct val="0"/>
        </a:spcBef>
        <a:spcAft>
          <a:spcPct val="0"/>
        </a:spcAft>
        <a:defRPr sz="2800" b="1">
          <a:solidFill>
            <a:schemeClr val="tx1"/>
          </a:solidFill>
          <a:latin typeface="Arial" charset="0"/>
        </a:defRPr>
      </a:lvl9pPr>
    </p:titleStyle>
    <p:bodyStyle>
      <a:lvl1pPr algn="l" rtl="0" fontAlgn="base">
        <a:spcBef>
          <a:spcPct val="0"/>
        </a:spcBef>
        <a:spcAft>
          <a:spcPts val="400"/>
        </a:spcAft>
        <a:buFont typeface="Arial" charset="0"/>
        <a:defRPr sz="2200" b="1" kern="1200">
          <a:solidFill>
            <a:schemeClr val="tx1"/>
          </a:solidFill>
          <a:latin typeface="+mn-lt"/>
          <a:ea typeface="+mn-ea"/>
          <a:cs typeface="+mn-cs"/>
        </a:defRPr>
      </a:lvl1pPr>
      <a:lvl2pPr marL="266700" indent="-266700" algn="l" rtl="0" fontAlgn="base">
        <a:spcBef>
          <a:spcPct val="0"/>
        </a:spcBef>
        <a:spcAft>
          <a:spcPts val="400"/>
        </a:spcAft>
        <a:buBlip>
          <a:blip r:embed="rId8"/>
        </a:buBlip>
        <a:defRPr sz="2200" kern="1200">
          <a:solidFill>
            <a:schemeClr val="tx1"/>
          </a:solidFill>
          <a:latin typeface="+mn-lt"/>
          <a:ea typeface="+mn-ea"/>
          <a:cs typeface="+mn-cs"/>
        </a:defRPr>
      </a:lvl2pPr>
      <a:lvl3pPr marL="541338" indent="-274638" algn="l" rtl="0" fontAlgn="base">
        <a:spcBef>
          <a:spcPct val="0"/>
        </a:spcBef>
        <a:spcAft>
          <a:spcPts val="400"/>
        </a:spcAft>
        <a:buBlip>
          <a:blip r:embed="rId8"/>
        </a:buBlip>
        <a:defRPr sz="2200" kern="1200">
          <a:solidFill>
            <a:schemeClr val="tx1"/>
          </a:solidFill>
          <a:latin typeface="+mn-lt"/>
          <a:ea typeface="+mn-ea"/>
          <a:cs typeface="+mn-cs"/>
        </a:defRPr>
      </a:lvl3pPr>
      <a:lvl4pPr marL="808038" indent="-266700" algn="l" rtl="0" fontAlgn="base">
        <a:spcBef>
          <a:spcPct val="0"/>
        </a:spcBef>
        <a:spcAft>
          <a:spcPts val="400"/>
        </a:spcAft>
        <a:buBlip>
          <a:blip r:embed="rId8"/>
        </a:buBlip>
        <a:defRPr sz="2200" kern="1200">
          <a:solidFill>
            <a:schemeClr val="tx1"/>
          </a:solidFill>
          <a:latin typeface="+mn-lt"/>
          <a:ea typeface="+mn-ea"/>
          <a:cs typeface="+mn-cs"/>
        </a:defRPr>
      </a:lvl4pPr>
      <a:lvl5pPr marL="1074738" indent="-266700" algn="l" rtl="0" fontAlgn="base">
        <a:spcBef>
          <a:spcPct val="0"/>
        </a:spcBef>
        <a:spcAft>
          <a:spcPts val="400"/>
        </a:spcAft>
        <a:buBlip>
          <a:blip r:embed="rId8"/>
        </a:buBlip>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noChangeArrowheads="1"/>
          </p:cNvSpPr>
          <p:nvPr>
            <p:ph type="title"/>
          </p:nvPr>
        </p:nvSpPr>
        <p:spPr bwMode="auto">
          <a:xfrm>
            <a:off x="514350" y="495300"/>
            <a:ext cx="935355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ctr" anchorCtr="0" compatLnSpc="1">
            <a:prstTxWarp prst="textNoShape">
              <a:avLst/>
            </a:prstTxWarp>
          </a:bodyPr>
          <a:lstStyle/>
          <a:p>
            <a:pPr lvl="0"/>
            <a:r>
              <a:rPr lang="en-GB" altLang="en-US"/>
              <a:t>Click to edit Master title style</a:t>
            </a:r>
          </a:p>
        </p:txBody>
      </p:sp>
      <p:sp>
        <p:nvSpPr>
          <p:cNvPr id="2051" name="Text Placeholder 2"/>
          <p:cNvSpPr>
            <a:spLocks noGrp="1" noChangeArrowheads="1"/>
          </p:cNvSpPr>
          <p:nvPr>
            <p:ph type="body" idx="1"/>
          </p:nvPr>
        </p:nvSpPr>
        <p:spPr bwMode="auto">
          <a:xfrm>
            <a:off x="522288" y="1709738"/>
            <a:ext cx="9353550" cy="334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4" name="Date Placeholder 3">
            <a:extLst>
              <a:ext uri="{FF2B5EF4-FFF2-40B4-BE49-F238E27FC236}">
                <a16:creationId xmlns:a16="http://schemas.microsoft.com/office/drawing/2014/main" id="{4582DF6C-BE55-4C0A-919C-08176937FEC1}"/>
              </a:ext>
            </a:extLst>
          </p:cNvPr>
          <p:cNvSpPr>
            <a:spLocks noGrp="1"/>
          </p:cNvSpPr>
          <p:nvPr>
            <p:ph type="dt" sz="half" idx="2"/>
          </p:nvPr>
        </p:nvSpPr>
        <p:spPr>
          <a:xfrm>
            <a:off x="5195888" y="6180138"/>
            <a:ext cx="1227137"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800"/>
            </a:lvl1pPr>
          </a:lstStyle>
          <a:p>
            <a:fld id="{84DF7985-F3DF-4C20-B74F-2BA50D73F7E3}" type="datetimeFigureOut">
              <a:rPr lang="en-GB" altLang="en-US">
                <a:solidFill>
                  <a:srgbClr val="000000"/>
                </a:solidFill>
              </a:rPr>
              <a:pPr/>
              <a:t>15/10/2025</a:t>
            </a:fld>
            <a:endParaRPr lang="en-GB" altLang="en-US">
              <a:solidFill>
                <a:srgbClr val="000000"/>
              </a:solidFill>
            </a:endParaRPr>
          </a:p>
        </p:txBody>
      </p:sp>
      <p:sp>
        <p:nvSpPr>
          <p:cNvPr id="5" name="Footer Placeholder 4">
            <a:extLst>
              <a:ext uri="{FF2B5EF4-FFF2-40B4-BE49-F238E27FC236}">
                <a16:creationId xmlns:a16="http://schemas.microsoft.com/office/drawing/2014/main" id="{A92BAF55-9233-482A-AD6F-4A5FCB6319F0}"/>
              </a:ext>
            </a:extLst>
          </p:cNvPr>
          <p:cNvSpPr>
            <a:spLocks noGrp="1"/>
          </p:cNvSpPr>
          <p:nvPr>
            <p:ph type="ftr" sz="quarter" idx="3"/>
          </p:nvPr>
        </p:nvSpPr>
        <p:spPr>
          <a:xfrm>
            <a:off x="6423025" y="6180138"/>
            <a:ext cx="2911475"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800"/>
            </a:lvl1pPr>
          </a:lstStyle>
          <a:p>
            <a:endParaRPr lang="en-GB" altLang="en-US">
              <a:solidFill>
                <a:srgbClr val="000000"/>
              </a:solidFill>
            </a:endParaRPr>
          </a:p>
        </p:txBody>
      </p:sp>
      <p:sp>
        <p:nvSpPr>
          <p:cNvPr id="6" name="Slide Number Placeholder 5">
            <a:extLst>
              <a:ext uri="{FF2B5EF4-FFF2-40B4-BE49-F238E27FC236}">
                <a16:creationId xmlns:a16="http://schemas.microsoft.com/office/drawing/2014/main" id="{3AB61542-31CA-488B-829E-5ECB8DAECC24}"/>
              </a:ext>
            </a:extLst>
          </p:cNvPr>
          <p:cNvSpPr>
            <a:spLocks noGrp="1"/>
          </p:cNvSpPr>
          <p:nvPr>
            <p:ph type="sldNum" sz="quarter" idx="4"/>
          </p:nvPr>
        </p:nvSpPr>
        <p:spPr>
          <a:xfrm>
            <a:off x="9432925" y="6180138"/>
            <a:ext cx="434975"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800" b="1"/>
            </a:lvl1pPr>
          </a:lstStyle>
          <a:p>
            <a:fld id="{7EC087ED-EB61-4B85-83C9-98D2A590697A}" type="slidenum">
              <a:rPr lang="en-GB" altLang="en-US">
                <a:solidFill>
                  <a:srgbClr val="000000"/>
                </a:solidFill>
              </a:rPr>
              <a:pPr/>
              <a:t>‹#›</a:t>
            </a:fld>
            <a:endParaRPr lang="en-GB" altLang="en-US">
              <a:solidFill>
                <a:srgbClr val="000000"/>
              </a:solidFill>
            </a:endParaRPr>
          </a:p>
        </p:txBody>
      </p:sp>
      <p:pic>
        <p:nvPicPr>
          <p:cNvPr id="2055" name="Picture 9"/>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514350" y="5614988"/>
            <a:ext cx="3000375" cy="80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11"/>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0585450" y="5969000"/>
            <a:ext cx="1092200" cy="43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7" name="Picture 15"/>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9675813" y="0"/>
            <a:ext cx="2508250" cy="200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95528044"/>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Lst>
  <p:txStyles>
    <p:titleStyle>
      <a:lvl1pPr algn="l" rtl="0" fontAlgn="base">
        <a:spcBef>
          <a:spcPct val="0"/>
        </a:spcBef>
        <a:spcAft>
          <a:spcPct val="0"/>
        </a:spcAft>
        <a:defRPr sz="2800" b="1" kern="1200">
          <a:solidFill>
            <a:schemeClr val="tx1"/>
          </a:solidFill>
          <a:latin typeface="+mj-lt"/>
          <a:ea typeface="+mj-ea"/>
          <a:cs typeface="+mj-cs"/>
        </a:defRPr>
      </a:lvl1pPr>
      <a:lvl2pPr algn="l" rtl="0" fontAlgn="base">
        <a:spcBef>
          <a:spcPct val="0"/>
        </a:spcBef>
        <a:spcAft>
          <a:spcPct val="0"/>
        </a:spcAft>
        <a:defRPr sz="2800" b="1">
          <a:solidFill>
            <a:schemeClr val="tx1"/>
          </a:solidFill>
          <a:latin typeface="Arial" charset="0"/>
        </a:defRPr>
      </a:lvl2pPr>
      <a:lvl3pPr algn="l" rtl="0" fontAlgn="base">
        <a:spcBef>
          <a:spcPct val="0"/>
        </a:spcBef>
        <a:spcAft>
          <a:spcPct val="0"/>
        </a:spcAft>
        <a:defRPr sz="2800" b="1">
          <a:solidFill>
            <a:schemeClr val="tx1"/>
          </a:solidFill>
          <a:latin typeface="Arial" charset="0"/>
        </a:defRPr>
      </a:lvl3pPr>
      <a:lvl4pPr algn="l" rtl="0" fontAlgn="base">
        <a:spcBef>
          <a:spcPct val="0"/>
        </a:spcBef>
        <a:spcAft>
          <a:spcPct val="0"/>
        </a:spcAft>
        <a:defRPr sz="2800" b="1">
          <a:solidFill>
            <a:schemeClr val="tx1"/>
          </a:solidFill>
          <a:latin typeface="Arial" charset="0"/>
        </a:defRPr>
      </a:lvl4pPr>
      <a:lvl5pPr algn="l" rtl="0" fontAlgn="base">
        <a:spcBef>
          <a:spcPct val="0"/>
        </a:spcBef>
        <a:spcAft>
          <a:spcPct val="0"/>
        </a:spcAft>
        <a:defRPr sz="2800" b="1">
          <a:solidFill>
            <a:schemeClr val="tx1"/>
          </a:solidFill>
          <a:latin typeface="Arial" charset="0"/>
        </a:defRPr>
      </a:lvl5pPr>
      <a:lvl6pPr marL="457200" algn="l" rtl="0" fontAlgn="base">
        <a:spcBef>
          <a:spcPct val="0"/>
        </a:spcBef>
        <a:spcAft>
          <a:spcPct val="0"/>
        </a:spcAft>
        <a:defRPr sz="2800" b="1">
          <a:solidFill>
            <a:schemeClr val="tx1"/>
          </a:solidFill>
          <a:latin typeface="Arial" charset="0"/>
        </a:defRPr>
      </a:lvl6pPr>
      <a:lvl7pPr marL="914400" algn="l" rtl="0" fontAlgn="base">
        <a:spcBef>
          <a:spcPct val="0"/>
        </a:spcBef>
        <a:spcAft>
          <a:spcPct val="0"/>
        </a:spcAft>
        <a:defRPr sz="2800" b="1">
          <a:solidFill>
            <a:schemeClr val="tx1"/>
          </a:solidFill>
          <a:latin typeface="Arial" charset="0"/>
        </a:defRPr>
      </a:lvl7pPr>
      <a:lvl8pPr marL="1371600" algn="l" rtl="0" fontAlgn="base">
        <a:spcBef>
          <a:spcPct val="0"/>
        </a:spcBef>
        <a:spcAft>
          <a:spcPct val="0"/>
        </a:spcAft>
        <a:defRPr sz="2800" b="1">
          <a:solidFill>
            <a:schemeClr val="tx1"/>
          </a:solidFill>
          <a:latin typeface="Arial" charset="0"/>
        </a:defRPr>
      </a:lvl8pPr>
      <a:lvl9pPr marL="1828800" algn="l" rtl="0" fontAlgn="base">
        <a:spcBef>
          <a:spcPct val="0"/>
        </a:spcBef>
        <a:spcAft>
          <a:spcPct val="0"/>
        </a:spcAft>
        <a:defRPr sz="2800" b="1">
          <a:solidFill>
            <a:schemeClr val="tx1"/>
          </a:solidFill>
          <a:latin typeface="Arial" charset="0"/>
        </a:defRPr>
      </a:lvl9pPr>
    </p:titleStyle>
    <p:bodyStyle>
      <a:lvl1pPr algn="l" rtl="0" fontAlgn="base">
        <a:spcBef>
          <a:spcPct val="0"/>
        </a:spcBef>
        <a:spcAft>
          <a:spcPts val="400"/>
        </a:spcAft>
        <a:buFont typeface="Arial" charset="0"/>
        <a:defRPr sz="2200" b="1" kern="1200">
          <a:solidFill>
            <a:schemeClr val="tx1"/>
          </a:solidFill>
          <a:latin typeface="+mn-lt"/>
          <a:ea typeface="+mn-ea"/>
          <a:cs typeface="+mn-cs"/>
        </a:defRPr>
      </a:lvl1pPr>
      <a:lvl2pPr marL="266700" indent="-266700" algn="l" rtl="0" fontAlgn="base">
        <a:spcBef>
          <a:spcPct val="0"/>
        </a:spcBef>
        <a:spcAft>
          <a:spcPts val="400"/>
        </a:spcAft>
        <a:buBlip>
          <a:blip r:embed="rId8"/>
        </a:buBlip>
        <a:defRPr sz="2200" kern="1200">
          <a:solidFill>
            <a:schemeClr val="tx1"/>
          </a:solidFill>
          <a:latin typeface="+mn-lt"/>
          <a:ea typeface="+mn-ea"/>
          <a:cs typeface="+mn-cs"/>
        </a:defRPr>
      </a:lvl2pPr>
      <a:lvl3pPr marL="541338" indent="-274638" algn="l" rtl="0" fontAlgn="base">
        <a:spcBef>
          <a:spcPct val="0"/>
        </a:spcBef>
        <a:spcAft>
          <a:spcPts val="400"/>
        </a:spcAft>
        <a:buBlip>
          <a:blip r:embed="rId8"/>
        </a:buBlip>
        <a:defRPr sz="2200" kern="1200">
          <a:solidFill>
            <a:schemeClr val="tx1"/>
          </a:solidFill>
          <a:latin typeface="+mn-lt"/>
          <a:ea typeface="+mn-ea"/>
          <a:cs typeface="+mn-cs"/>
        </a:defRPr>
      </a:lvl3pPr>
      <a:lvl4pPr marL="808038" indent="-266700" algn="l" rtl="0" fontAlgn="base">
        <a:spcBef>
          <a:spcPct val="0"/>
        </a:spcBef>
        <a:spcAft>
          <a:spcPts val="400"/>
        </a:spcAft>
        <a:buBlip>
          <a:blip r:embed="rId8"/>
        </a:buBlip>
        <a:defRPr sz="2200" kern="1200">
          <a:solidFill>
            <a:schemeClr val="tx1"/>
          </a:solidFill>
          <a:latin typeface="+mn-lt"/>
          <a:ea typeface="+mn-ea"/>
          <a:cs typeface="+mn-cs"/>
        </a:defRPr>
      </a:lvl4pPr>
      <a:lvl5pPr marL="1074738" indent="-266700" algn="l" rtl="0" fontAlgn="base">
        <a:spcBef>
          <a:spcPct val="0"/>
        </a:spcBef>
        <a:spcAft>
          <a:spcPts val="400"/>
        </a:spcAft>
        <a:buBlip>
          <a:blip r:embed="rId8"/>
        </a:buBlip>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noChangeArrowheads="1"/>
          </p:cNvSpPr>
          <p:nvPr>
            <p:ph type="title"/>
          </p:nvPr>
        </p:nvSpPr>
        <p:spPr bwMode="auto">
          <a:xfrm>
            <a:off x="514350" y="495300"/>
            <a:ext cx="935355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ctr" anchorCtr="0" compatLnSpc="1">
            <a:prstTxWarp prst="textNoShape">
              <a:avLst/>
            </a:prstTxWarp>
          </a:bodyPr>
          <a:lstStyle/>
          <a:p>
            <a:pPr lvl="0"/>
            <a:r>
              <a:rPr lang="en-GB" altLang="en-US"/>
              <a:t>Click to edit Master title style</a:t>
            </a:r>
          </a:p>
        </p:txBody>
      </p:sp>
      <p:sp>
        <p:nvSpPr>
          <p:cNvPr id="2051" name="Text Placeholder 2"/>
          <p:cNvSpPr>
            <a:spLocks noGrp="1" noChangeArrowheads="1"/>
          </p:cNvSpPr>
          <p:nvPr>
            <p:ph type="body" idx="1"/>
          </p:nvPr>
        </p:nvSpPr>
        <p:spPr bwMode="auto">
          <a:xfrm>
            <a:off x="522288" y="1709738"/>
            <a:ext cx="9353550" cy="334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4" name="Date Placeholder 3">
            <a:extLst>
              <a:ext uri="{FF2B5EF4-FFF2-40B4-BE49-F238E27FC236}">
                <a16:creationId xmlns:a16="http://schemas.microsoft.com/office/drawing/2014/main" id="{4582DF6C-BE55-4C0A-919C-08176937FEC1}"/>
              </a:ext>
            </a:extLst>
          </p:cNvPr>
          <p:cNvSpPr>
            <a:spLocks noGrp="1"/>
          </p:cNvSpPr>
          <p:nvPr>
            <p:ph type="dt" sz="half" idx="2"/>
          </p:nvPr>
        </p:nvSpPr>
        <p:spPr>
          <a:xfrm>
            <a:off x="5195888" y="6180138"/>
            <a:ext cx="1227137"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800"/>
            </a:lvl1pPr>
          </a:lstStyle>
          <a:p>
            <a:fld id="{84DF7985-F3DF-4C20-B74F-2BA50D73F7E3}" type="datetimeFigureOut">
              <a:rPr lang="en-GB" altLang="en-US">
                <a:solidFill>
                  <a:srgbClr val="000000"/>
                </a:solidFill>
              </a:rPr>
              <a:pPr/>
              <a:t>15/10/2025</a:t>
            </a:fld>
            <a:endParaRPr lang="en-GB" altLang="en-US">
              <a:solidFill>
                <a:srgbClr val="000000"/>
              </a:solidFill>
            </a:endParaRPr>
          </a:p>
        </p:txBody>
      </p:sp>
      <p:sp>
        <p:nvSpPr>
          <p:cNvPr id="5" name="Footer Placeholder 4">
            <a:extLst>
              <a:ext uri="{FF2B5EF4-FFF2-40B4-BE49-F238E27FC236}">
                <a16:creationId xmlns:a16="http://schemas.microsoft.com/office/drawing/2014/main" id="{A92BAF55-9233-482A-AD6F-4A5FCB6319F0}"/>
              </a:ext>
            </a:extLst>
          </p:cNvPr>
          <p:cNvSpPr>
            <a:spLocks noGrp="1"/>
          </p:cNvSpPr>
          <p:nvPr>
            <p:ph type="ftr" sz="quarter" idx="3"/>
          </p:nvPr>
        </p:nvSpPr>
        <p:spPr>
          <a:xfrm>
            <a:off x="6423025" y="6180138"/>
            <a:ext cx="2911475"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800"/>
            </a:lvl1pPr>
          </a:lstStyle>
          <a:p>
            <a:endParaRPr lang="en-GB" altLang="en-US">
              <a:solidFill>
                <a:srgbClr val="000000"/>
              </a:solidFill>
            </a:endParaRPr>
          </a:p>
        </p:txBody>
      </p:sp>
      <p:sp>
        <p:nvSpPr>
          <p:cNvPr id="6" name="Slide Number Placeholder 5">
            <a:extLst>
              <a:ext uri="{FF2B5EF4-FFF2-40B4-BE49-F238E27FC236}">
                <a16:creationId xmlns:a16="http://schemas.microsoft.com/office/drawing/2014/main" id="{3AB61542-31CA-488B-829E-5ECB8DAECC24}"/>
              </a:ext>
            </a:extLst>
          </p:cNvPr>
          <p:cNvSpPr>
            <a:spLocks noGrp="1"/>
          </p:cNvSpPr>
          <p:nvPr>
            <p:ph type="sldNum" sz="quarter" idx="4"/>
          </p:nvPr>
        </p:nvSpPr>
        <p:spPr>
          <a:xfrm>
            <a:off x="9432925" y="6180138"/>
            <a:ext cx="434975"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800" b="1"/>
            </a:lvl1pPr>
          </a:lstStyle>
          <a:p>
            <a:fld id="{7EC087ED-EB61-4B85-83C9-98D2A590697A}" type="slidenum">
              <a:rPr lang="en-GB" altLang="en-US">
                <a:solidFill>
                  <a:srgbClr val="000000"/>
                </a:solidFill>
              </a:rPr>
              <a:pPr/>
              <a:t>‹#›</a:t>
            </a:fld>
            <a:endParaRPr lang="en-GB" altLang="en-US">
              <a:solidFill>
                <a:srgbClr val="000000"/>
              </a:solidFill>
            </a:endParaRPr>
          </a:p>
        </p:txBody>
      </p:sp>
      <p:pic>
        <p:nvPicPr>
          <p:cNvPr id="2055" name="Picture 9"/>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514350" y="5614988"/>
            <a:ext cx="3000375" cy="80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11"/>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0585450" y="5969000"/>
            <a:ext cx="1092200" cy="43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7" name="Picture 15"/>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9675813" y="0"/>
            <a:ext cx="2508250" cy="200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459873"/>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Lst>
  <p:txStyles>
    <p:titleStyle>
      <a:lvl1pPr algn="l" rtl="0" fontAlgn="base">
        <a:spcBef>
          <a:spcPct val="0"/>
        </a:spcBef>
        <a:spcAft>
          <a:spcPct val="0"/>
        </a:spcAft>
        <a:defRPr sz="2800" b="1" kern="1200">
          <a:solidFill>
            <a:schemeClr val="tx1"/>
          </a:solidFill>
          <a:latin typeface="+mj-lt"/>
          <a:ea typeface="+mj-ea"/>
          <a:cs typeface="+mj-cs"/>
        </a:defRPr>
      </a:lvl1pPr>
      <a:lvl2pPr algn="l" rtl="0" fontAlgn="base">
        <a:spcBef>
          <a:spcPct val="0"/>
        </a:spcBef>
        <a:spcAft>
          <a:spcPct val="0"/>
        </a:spcAft>
        <a:defRPr sz="2800" b="1">
          <a:solidFill>
            <a:schemeClr val="tx1"/>
          </a:solidFill>
          <a:latin typeface="Arial" charset="0"/>
        </a:defRPr>
      </a:lvl2pPr>
      <a:lvl3pPr algn="l" rtl="0" fontAlgn="base">
        <a:spcBef>
          <a:spcPct val="0"/>
        </a:spcBef>
        <a:spcAft>
          <a:spcPct val="0"/>
        </a:spcAft>
        <a:defRPr sz="2800" b="1">
          <a:solidFill>
            <a:schemeClr val="tx1"/>
          </a:solidFill>
          <a:latin typeface="Arial" charset="0"/>
        </a:defRPr>
      </a:lvl3pPr>
      <a:lvl4pPr algn="l" rtl="0" fontAlgn="base">
        <a:spcBef>
          <a:spcPct val="0"/>
        </a:spcBef>
        <a:spcAft>
          <a:spcPct val="0"/>
        </a:spcAft>
        <a:defRPr sz="2800" b="1">
          <a:solidFill>
            <a:schemeClr val="tx1"/>
          </a:solidFill>
          <a:latin typeface="Arial" charset="0"/>
        </a:defRPr>
      </a:lvl4pPr>
      <a:lvl5pPr algn="l" rtl="0" fontAlgn="base">
        <a:spcBef>
          <a:spcPct val="0"/>
        </a:spcBef>
        <a:spcAft>
          <a:spcPct val="0"/>
        </a:spcAft>
        <a:defRPr sz="2800" b="1">
          <a:solidFill>
            <a:schemeClr val="tx1"/>
          </a:solidFill>
          <a:latin typeface="Arial" charset="0"/>
        </a:defRPr>
      </a:lvl5pPr>
      <a:lvl6pPr marL="457200" algn="l" rtl="0" fontAlgn="base">
        <a:spcBef>
          <a:spcPct val="0"/>
        </a:spcBef>
        <a:spcAft>
          <a:spcPct val="0"/>
        </a:spcAft>
        <a:defRPr sz="2800" b="1">
          <a:solidFill>
            <a:schemeClr val="tx1"/>
          </a:solidFill>
          <a:latin typeface="Arial" charset="0"/>
        </a:defRPr>
      </a:lvl6pPr>
      <a:lvl7pPr marL="914400" algn="l" rtl="0" fontAlgn="base">
        <a:spcBef>
          <a:spcPct val="0"/>
        </a:spcBef>
        <a:spcAft>
          <a:spcPct val="0"/>
        </a:spcAft>
        <a:defRPr sz="2800" b="1">
          <a:solidFill>
            <a:schemeClr val="tx1"/>
          </a:solidFill>
          <a:latin typeface="Arial" charset="0"/>
        </a:defRPr>
      </a:lvl7pPr>
      <a:lvl8pPr marL="1371600" algn="l" rtl="0" fontAlgn="base">
        <a:spcBef>
          <a:spcPct val="0"/>
        </a:spcBef>
        <a:spcAft>
          <a:spcPct val="0"/>
        </a:spcAft>
        <a:defRPr sz="2800" b="1">
          <a:solidFill>
            <a:schemeClr val="tx1"/>
          </a:solidFill>
          <a:latin typeface="Arial" charset="0"/>
        </a:defRPr>
      </a:lvl8pPr>
      <a:lvl9pPr marL="1828800" algn="l" rtl="0" fontAlgn="base">
        <a:spcBef>
          <a:spcPct val="0"/>
        </a:spcBef>
        <a:spcAft>
          <a:spcPct val="0"/>
        </a:spcAft>
        <a:defRPr sz="2800" b="1">
          <a:solidFill>
            <a:schemeClr val="tx1"/>
          </a:solidFill>
          <a:latin typeface="Arial" charset="0"/>
        </a:defRPr>
      </a:lvl9pPr>
    </p:titleStyle>
    <p:bodyStyle>
      <a:lvl1pPr algn="l" rtl="0" fontAlgn="base">
        <a:spcBef>
          <a:spcPct val="0"/>
        </a:spcBef>
        <a:spcAft>
          <a:spcPts val="400"/>
        </a:spcAft>
        <a:buFont typeface="Arial" charset="0"/>
        <a:defRPr sz="2200" b="1" kern="1200">
          <a:solidFill>
            <a:schemeClr val="tx1"/>
          </a:solidFill>
          <a:latin typeface="+mn-lt"/>
          <a:ea typeface="+mn-ea"/>
          <a:cs typeface="+mn-cs"/>
        </a:defRPr>
      </a:lvl1pPr>
      <a:lvl2pPr marL="266700" indent="-266700" algn="l" rtl="0" fontAlgn="base">
        <a:spcBef>
          <a:spcPct val="0"/>
        </a:spcBef>
        <a:spcAft>
          <a:spcPts val="400"/>
        </a:spcAft>
        <a:buBlip>
          <a:blip r:embed="rId8"/>
        </a:buBlip>
        <a:defRPr sz="2200" kern="1200">
          <a:solidFill>
            <a:schemeClr val="tx1"/>
          </a:solidFill>
          <a:latin typeface="+mn-lt"/>
          <a:ea typeface="+mn-ea"/>
          <a:cs typeface="+mn-cs"/>
        </a:defRPr>
      </a:lvl2pPr>
      <a:lvl3pPr marL="541338" indent="-274638" algn="l" rtl="0" fontAlgn="base">
        <a:spcBef>
          <a:spcPct val="0"/>
        </a:spcBef>
        <a:spcAft>
          <a:spcPts val="400"/>
        </a:spcAft>
        <a:buBlip>
          <a:blip r:embed="rId8"/>
        </a:buBlip>
        <a:defRPr sz="2200" kern="1200">
          <a:solidFill>
            <a:schemeClr val="tx1"/>
          </a:solidFill>
          <a:latin typeface="+mn-lt"/>
          <a:ea typeface="+mn-ea"/>
          <a:cs typeface="+mn-cs"/>
        </a:defRPr>
      </a:lvl3pPr>
      <a:lvl4pPr marL="808038" indent="-266700" algn="l" rtl="0" fontAlgn="base">
        <a:spcBef>
          <a:spcPct val="0"/>
        </a:spcBef>
        <a:spcAft>
          <a:spcPts val="400"/>
        </a:spcAft>
        <a:buBlip>
          <a:blip r:embed="rId8"/>
        </a:buBlip>
        <a:defRPr sz="2200" kern="1200">
          <a:solidFill>
            <a:schemeClr val="tx1"/>
          </a:solidFill>
          <a:latin typeface="+mn-lt"/>
          <a:ea typeface="+mn-ea"/>
          <a:cs typeface="+mn-cs"/>
        </a:defRPr>
      </a:lvl4pPr>
      <a:lvl5pPr marL="1074738" indent="-266700" algn="l" rtl="0" fontAlgn="base">
        <a:spcBef>
          <a:spcPct val="0"/>
        </a:spcBef>
        <a:spcAft>
          <a:spcPts val="400"/>
        </a:spcAft>
        <a:buBlip>
          <a:blip r:embed="rId8"/>
        </a:buBlip>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470BFC1-CB06-444F-B956-BF4F831C72C6}"/>
              </a:ext>
            </a:extLst>
          </p:cNvPr>
          <p:cNvSpPr>
            <a:spLocks noGrp="1"/>
          </p:cNvSpPr>
          <p:nvPr>
            <p:ph type="title"/>
          </p:nvPr>
        </p:nvSpPr>
        <p:spPr>
          <a:xfrm>
            <a:off x="514350" y="495301"/>
            <a:ext cx="9353550" cy="1028700"/>
          </a:xfrm>
          <a:prstGeom prst="rect">
            <a:avLst/>
          </a:prstGeom>
        </p:spPr>
        <p:txBody>
          <a:bodyPr vert="horz" lIns="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F4B006F-6615-439A-BCE7-ABD846E315AD}"/>
              </a:ext>
            </a:extLst>
          </p:cNvPr>
          <p:cNvSpPr>
            <a:spLocks noGrp="1"/>
          </p:cNvSpPr>
          <p:nvPr>
            <p:ph type="body" idx="1"/>
          </p:nvPr>
        </p:nvSpPr>
        <p:spPr>
          <a:xfrm>
            <a:off x="522288" y="1710531"/>
            <a:ext cx="9353550" cy="3346450"/>
          </a:xfrm>
          <a:prstGeom prst="rect">
            <a:avLst/>
          </a:prstGeom>
        </p:spPr>
        <p:txBody>
          <a:bodyPr vert="horz" lIns="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582DF6C-BE55-4C0A-919C-08176937FEC1}"/>
              </a:ext>
            </a:extLst>
          </p:cNvPr>
          <p:cNvSpPr>
            <a:spLocks noGrp="1"/>
          </p:cNvSpPr>
          <p:nvPr>
            <p:ph type="dt" sz="half" idx="2"/>
          </p:nvPr>
        </p:nvSpPr>
        <p:spPr>
          <a:xfrm>
            <a:off x="523876" y="6180136"/>
            <a:ext cx="1227772" cy="365125"/>
          </a:xfrm>
          <a:prstGeom prst="rect">
            <a:avLst/>
          </a:prstGeom>
        </p:spPr>
        <p:txBody>
          <a:bodyPr vert="horz" lIns="91440" tIns="45720" rIns="91440" bIns="45720" rtlCol="0" anchor="ctr"/>
          <a:lstStyle>
            <a:lvl1pPr algn="l">
              <a:defRPr sz="800">
                <a:solidFill>
                  <a:schemeClr val="tx1"/>
                </a:solidFill>
              </a:defRPr>
            </a:lvl1pPr>
          </a:lstStyle>
          <a:p>
            <a:fld id="{641C53EB-24CF-440F-A25E-48059B0FD26D}" type="datetimeFigureOut">
              <a:rPr lang="en-GB" smtClean="0"/>
              <a:pPr/>
              <a:t>15/10/2025</a:t>
            </a:fld>
            <a:endParaRPr lang="en-GB"/>
          </a:p>
        </p:txBody>
      </p:sp>
      <p:sp>
        <p:nvSpPr>
          <p:cNvPr id="5" name="Footer Placeholder 4">
            <a:extLst>
              <a:ext uri="{FF2B5EF4-FFF2-40B4-BE49-F238E27FC236}">
                <a16:creationId xmlns:a16="http://schemas.microsoft.com/office/drawing/2014/main" id="{A92BAF55-9233-482A-AD6F-4A5FCB6319F0}"/>
              </a:ext>
            </a:extLst>
          </p:cNvPr>
          <p:cNvSpPr>
            <a:spLocks noGrp="1"/>
          </p:cNvSpPr>
          <p:nvPr>
            <p:ph type="ftr" sz="quarter" idx="3"/>
          </p:nvPr>
        </p:nvSpPr>
        <p:spPr>
          <a:xfrm>
            <a:off x="1751648" y="6180136"/>
            <a:ext cx="2910840" cy="365125"/>
          </a:xfrm>
          <a:prstGeom prst="rect">
            <a:avLst/>
          </a:prstGeom>
        </p:spPr>
        <p:txBody>
          <a:bodyPr vert="horz" lIns="91440" tIns="45720" rIns="91440" bIns="45720" rtlCol="0" anchor="ctr"/>
          <a:lstStyle>
            <a:lvl1pPr algn="ctr">
              <a:defRPr sz="800">
                <a:solidFill>
                  <a:schemeClr val="tx1"/>
                </a:solidFill>
              </a:defRPr>
            </a:lvl1pPr>
          </a:lstStyle>
          <a:p>
            <a:endParaRPr lang="en-GB"/>
          </a:p>
        </p:txBody>
      </p:sp>
      <p:sp>
        <p:nvSpPr>
          <p:cNvPr id="6" name="Slide Number Placeholder 5">
            <a:extLst>
              <a:ext uri="{FF2B5EF4-FFF2-40B4-BE49-F238E27FC236}">
                <a16:creationId xmlns:a16="http://schemas.microsoft.com/office/drawing/2014/main" id="{3AB61542-31CA-488B-829E-5ECB8DAECC24}"/>
              </a:ext>
            </a:extLst>
          </p:cNvPr>
          <p:cNvSpPr>
            <a:spLocks noGrp="1"/>
          </p:cNvSpPr>
          <p:nvPr>
            <p:ph type="sldNum" sz="quarter" idx="4"/>
          </p:nvPr>
        </p:nvSpPr>
        <p:spPr>
          <a:xfrm>
            <a:off x="4761548" y="6180136"/>
            <a:ext cx="434340" cy="365125"/>
          </a:xfrm>
          <a:prstGeom prst="rect">
            <a:avLst/>
          </a:prstGeom>
        </p:spPr>
        <p:txBody>
          <a:bodyPr vert="horz" lIns="91440" tIns="45720" rIns="91440" bIns="45720" rtlCol="0" anchor="ctr"/>
          <a:lstStyle>
            <a:lvl1pPr algn="r">
              <a:defRPr sz="800" b="1">
                <a:solidFill>
                  <a:schemeClr val="tx1"/>
                </a:solidFill>
              </a:defRPr>
            </a:lvl1pPr>
          </a:lstStyle>
          <a:p>
            <a:fld id="{BA08F2A4-0124-4561-B7C3-5569DA7CF1C5}" type="slidenum">
              <a:rPr lang="en-GB" smtClean="0"/>
              <a:pPr/>
              <a:t>‹#›</a:t>
            </a:fld>
            <a:endParaRPr lang="en-GB"/>
          </a:p>
        </p:txBody>
      </p:sp>
      <p:pic>
        <p:nvPicPr>
          <p:cNvPr id="16" name="Picture 15">
            <a:extLst>
              <a:ext uri="{FF2B5EF4-FFF2-40B4-BE49-F238E27FC236}">
                <a16:creationId xmlns:a16="http://schemas.microsoft.com/office/drawing/2014/main" id="{39ECA780-50F1-46C4-876D-7F4BA09ACE8B}"/>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9600468" y="0"/>
            <a:ext cx="2582740" cy="2686050"/>
          </a:xfrm>
          <a:prstGeom prst="rect">
            <a:avLst/>
          </a:prstGeom>
        </p:spPr>
      </p:pic>
      <p:pic>
        <p:nvPicPr>
          <p:cNvPr id="17" name="Picture 16">
            <a:extLst>
              <a:ext uri="{FF2B5EF4-FFF2-40B4-BE49-F238E27FC236}">
                <a16:creationId xmlns:a16="http://schemas.microsoft.com/office/drawing/2014/main" id="{FBA2D9A8-A35F-4022-9F2D-48BB181A9EAE}"/>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9334499" y="5743928"/>
            <a:ext cx="2338790" cy="756000"/>
          </a:xfrm>
          <a:prstGeom prst="rect">
            <a:avLst/>
          </a:prstGeom>
        </p:spPr>
      </p:pic>
    </p:spTree>
    <p:extLst>
      <p:ext uri="{BB962C8B-B14F-4D97-AF65-F5344CB8AC3E}">
        <p14:creationId xmlns:p14="http://schemas.microsoft.com/office/powerpoint/2010/main" val="4233170415"/>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Lst>
  <p:txStyles>
    <p:titleStyle>
      <a:lvl1pPr algn="l" defTabSz="914400" rtl="0" eaLnBrk="1" latinLnBrk="0" hangingPunct="1">
        <a:lnSpc>
          <a:spcPct val="100000"/>
        </a:lnSpc>
        <a:spcBef>
          <a:spcPct val="0"/>
        </a:spcBef>
        <a:buNone/>
        <a:defRPr sz="2800" b="1" kern="1200">
          <a:solidFill>
            <a:schemeClr val="tx1"/>
          </a:solidFill>
          <a:latin typeface="+mj-lt"/>
          <a:ea typeface="+mj-ea"/>
          <a:cs typeface="+mj-cs"/>
        </a:defRPr>
      </a:lvl1pPr>
    </p:titleStyle>
    <p:bodyStyle>
      <a:lvl1pPr marL="0" indent="0" algn="l" defTabSz="914400" rtl="0" eaLnBrk="1" latinLnBrk="0" hangingPunct="1">
        <a:lnSpc>
          <a:spcPct val="100000"/>
        </a:lnSpc>
        <a:spcBef>
          <a:spcPts val="1000"/>
        </a:spcBef>
        <a:buFont typeface="Arial" panose="020B0604020202020204" pitchFamily="34" charset="0"/>
        <a:buNone/>
        <a:defRPr sz="2200" b="1" kern="1200">
          <a:solidFill>
            <a:schemeClr val="tx1"/>
          </a:solidFill>
          <a:latin typeface="+mn-lt"/>
          <a:ea typeface="+mn-ea"/>
          <a:cs typeface="+mn-cs"/>
        </a:defRPr>
      </a:lvl1pPr>
      <a:lvl2pPr marL="266700" indent="-266700" algn="l" defTabSz="914400" rtl="0" eaLnBrk="1" latinLnBrk="0" hangingPunct="1">
        <a:lnSpc>
          <a:spcPct val="100000"/>
        </a:lnSpc>
        <a:spcBef>
          <a:spcPts val="500"/>
        </a:spcBef>
        <a:buFontTx/>
        <a:buBlip>
          <a:blip r:embed="rId13"/>
        </a:buBlip>
        <a:defRPr sz="2200" kern="1200">
          <a:solidFill>
            <a:schemeClr val="tx1"/>
          </a:solidFill>
          <a:latin typeface="+mn-lt"/>
          <a:ea typeface="+mn-ea"/>
          <a:cs typeface="+mn-cs"/>
        </a:defRPr>
      </a:lvl2pPr>
      <a:lvl3pPr marL="541338" indent="-274638" algn="l" defTabSz="914400" rtl="0" eaLnBrk="1" latinLnBrk="0" hangingPunct="1">
        <a:lnSpc>
          <a:spcPct val="100000"/>
        </a:lnSpc>
        <a:spcBef>
          <a:spcPts val="500"/>
        </a:spcBef>
        <a:buFontTx/>
        <a:buBlip>
          <a:blip r:embed="rId13"/>
        </a:buBlip>
        <a:defRPr sz="2200" kern="1200">
          <a:solidFill>
            <a:schemeClr val="tx1"/>
          </a:solidFill>
          <a:latin typeface="+mn-lt"/>
          <a:ea typeface="+mn-ea"/>
          <a:cs typeface="+mn-cs"/>
        </a:defRPr>
      </a:lvl3pPr>
      <a:lvl4pPr marL="808038" indent="-266700" algn="l" defTabSz="914400" rtl="0" eaLnBrk="1" latinLnBrk="0" hangingPunct="1">
        <a:lnSpc>
          <a:spcPct val="100000"/>
        </a:lnSpc>
        <a:spcBef>
          <a:spcPts val="500"/>
        </a:spcBef>
        <a:buFontTx/>
        <a:buBlip>
          <a:blip r:embed="rId13"/>
        </a:buBlip>
        <a:defRPr sz="2200" kern="1200">
          <a:solidFill>
            <a:schemeClr val="tx1"/>
          </a:solidFill>
          <a:latin typeface="+mn-lt"/>
          <a:ea typeface="+mn-ea"/>
          <a:cs typeface="+mn-cs"/>
        </a:defRPr>
      </a:lvl4pPr>
      <a:lvl5pPr marL="1074738" indent="-266700" algn="l" defTabSz="914400" rtl="0" eaLnBrk="1" latinLnBrk="0" hangingPunct="1">
        <a:lnSpc>
          <a:spcPct val="100000"/>
        </a:lnSpc>
        <a:spcBef>
          <a:spcPts val="500"/>
        </a:spcBef>
        <a:buFontTx/>
        <a:buBlip>
          <a:blip r:embed="rId13"/>
        </a:buBlip>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273">
          <p15:clr>
            <a:srgbClr val="F26B43"/>
          </p15:clr>
        </p15:guide>
        <p15:guide id="2" pos="6494">
          <p15:clr>
            <a:srgbClr val="F26B43"/>
          </p15:clr>
        </p15:guide>
        <p15:guide id="3" pos="6221">
          <p15:clr>
            <a:srgbClr val="F26B43"/>
          </p15:clr>
        </p15:guide>
        <p15:guide id="4" pos="325">
          <p15:clr>
            <a:srgbClr val="F26B43"/>
          </p15:clr>
        </p15:guide>
        <p15:guide id="5" orient="horz" pos="2137">
          <p15:clr>
            <a:srgbClr val="F26B43"/>
          </p15:clr>
        </p15:guide>
        <p15:guide id="6" orient="horz" pos="4042">
          <p15:clr>
            <a:srgbClr val="F26B43"/>
          </p15:clr>
        </p15:guide>
        <p15:guide id="7" orient="horz" pos="1071">
          <p15:clr>
            <a:srgbClr val="F26B43"/>
          </p15:clr>
        </p15:guide>
        <p15:guide id="8" orient="horz" pos="98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image" Target="../media/image46.jpeg"/><Relationship Id="rId4" Type="http://schemas.openxmlformats.org/officeDocument/2006/relationships/image" Target="../media/image45.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50.emf"/><Relationship Id="rId5" Type="http://schemas.openxmlformats.org/officeDocument/2006/relationships/image" Target="../media/image49.emf"/><Relationship Id="rId4" Type="http://schemas.openxmlformats.org/officeDocument/2006/relationships/image" Target="../media/image48.emf"/></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png"/></Relationships>
</file>

<file path=ppt/slides/_rels/slide2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65.emf"/></Relationships>
</file>

<file path=ppt/slides/_rels/slide31.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image" Target="../media/image70.png"/></Relationships>
</file>

<file path=ppt/slides/_rels/slide3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image" Target="../media/image72.jpe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A259964-97D5-91E3-D103-7727F4762266}"/>
              </a:ext>
            </a:extLst>
          </p:cNvPr>
          <p:cNvSpPr txBox="1"/>
          <p:nvPr/>
        </p:nvSpPr>
        <p:spPr>
          <a:xfrm>
            <a:off x="5115208" y="407277"/>
            <a:ext cx="4371249" cy="615636"/>
          </a:xfrm>
          <a:prstGeom prst="rect">
            <a:avLst/>
          </a:prstGeom>
          <a:noFill/>
          <a:ln w="38100">
            <a:solidFill>
              <a:srgbClr val="FF0000"/>
            </a:solidFill>
          </a:ln>
        </p:spPr>
        <p:txBody>
          <a:bodyPr wrap="square" rtlCol="0">
            <a:spAutoFit/>
          </a:bodyPr>
          <a:lstStyle/>
          <a:p>
            <a:endParaRPr lang="en-GB"/>
          </a:p>
        </p:txBody>
      </p:sp>
      <p:sp>
        <p:nvSpPr>
          <p:cNvPr id="11266" name="Title 3"/>
          <p:cNvSpPr>
            <a:spLocks noGrp="1" noChangeArrowheads="1"/>
          </p:cNvSpPr>
          <p:nvPr>
            <p:ph type="ctrTitle"/>
          </p:nvPr>
        </p:nvSpPr>
        <p:spPr>
          <a:xfrm>
            <a:off x="514350" y="2506081"/>
            <a:ext cx="7418388" cy="1711325"/>
          </a:xfrm>
        </p:spPr>
        <p:txBody>
          <a:bodyPr>
            <a:normAutofit fontScale="90000"/>
          </a:bodyPr>
          <a:lstStyle/>
          <a:p>
            <a:r>
              <a:rPr lang="en-GB" altLang="en-US" sz="4400"/>
              <a:t>Annual General Meeting 2025</a:t>
            </a:r>
            <a:br>
              <a:rPr lang="en-GB" altLang="en-US"/>
            </a:br>
            <a:r>
              <a:rPr lang="en-GB" altLang="en-US" sz="3100"/>
              <a:t>15 October 2025</a:t>
            </a:r>
            <a:br>
              <a:rPr lang="en-GB" altLang="en-US" sz="2400"/>
            </a:br>
            <a:br>
              <a:rPr lang="en-GB" altLang="en-US" sz="2400"/>
            </a:br>
            <a:br>
              <a:rPr lang="en-GB" altLang="en-US" sz="2400"/>
            </a:br>
            <a:br>
              <a:rPr lang="en-GB" altLang="en-US" sz="2400"/>
            </a:br>
            <a:br>
              <a:rPr lang="en-GB" altLang="en-US" sz="2400"/>
            </a:br>
            <a:r>
              <a:rPr lang="en-GB" altLang="en-US" sz="2400"/>
              <a:t>Professor Tim Briggs, interim chair of Moorfields</a:t>
            </a:r>
            <a:br>
              <a:rPr lang="en-GB" altLang="en-US" sz="2400"/>
            </a:br>
            <a:br>
              <a:rPr lang="en-GB" altLang="en-US" sz="2400"/>
            </a:br>
            <a:br>
              <a:rPr lang="en-GB" sz="1800"/>
            </a:br>
            <a:br>
              <a:rPr lang="en-GB" altLang="en-US" sz="2000"/>
            </a:br>
            <a:br>
              <a:rPr lang="en-GB" altLang="en-US"/>
            </a:br>
            <a:endParaRPr lang="en-GB" altLang="en-US"/>
          </a:p>
        </p:txBody>
      </p:sp>
      <p:sp>
        <p:nvSpPr>
          <p:cNvPr id="4" name="AutoShape 6">
            <a:extLst>
              <a:ext uri="{FF2B5EF4-FFF2-40B4-BE49-F238E27FC236}">
                <a16:creationId xmlns:a16="http://schemas.microsoft.com/office/drawing/2014/main" id="{D6FCF494-97A2-E7C0-5DF1-0ACFA98E1786}"/>
              </a:ext>
            </a:extLst>
          </p:cNvPr>
          <p:cNvSpPr>
            <a:spLocks noChangeAspect="1" noChangeArrowheads="1"/>
          </p:cNvSpPr>
          <p:nvPr/>
        </p:nvSpPr>
        <p:spPr bwMode="auto">
          <a:xfrm>
            <a:off x="2405063" y="819150"/>
            <a:ext cx="7381875" cy="52197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 name="TextBox 6">
            <a:extLst>
              <a:ext uri="{FF2B5EF4-FFF2-40B4-BE49-F238E27FC236}">
                <a16:creationId xmlns:a16="http://schemas.microsoft.com/office/drawing/2014/main" id="{D8EEC837-06D6-7B7D-C65A-1CC5DF6C572C}"/>
              </a:ext>
            </a:extLst>
          </p:cNvPr>
          <p:cNvSpPr txBox="1"/>
          <p:nvPr/>
        </p:nvSpPr>
        <p:spPr>
          <a:xfrm>
            <a:off x="5662480" y="535095"/>
            <a:ext cx="3914692" cy="400110"/>
          </a:xfrm>
          <a:prstGeom prst="rect">
            <a:avLst/>
          </a:prstGeom>
          <a:noFill/>
          <a:ln w="57150">
            <a:noFill/>
          </a:ln>
        </p:spPr>
        <p:txBody>
          <a:bodyPr wrap="square" lIns="91440" tIns="45720" rIns="91440" bIns="45720" rtlCol="0" anchor="t">
            <a:spAutoFit/>
          </a:bodyPr>
          <a:lstStyle/>
          <a:p>
            <a:r>
              <a:rPr lang="en-GB" sz="2000" b="1">
                <a:latin typeface="Arial"/>
                <a:cs typeface="Arial"/>
              </a:rPr>
              <a:t>RECORDING IN PROGRESS</a:t>
            </a:r>
          </a:p>
        </p:txBody>
      </p:sp>
      <p:sp>
        <p:nvSpPr>
          <p:cNvPr id="8" name="Oval 7">
            <a:extLst>
              <a:ext uri="{FF2B5EF4-FFF2-40B4-BE49-F238E27FC236}">
                <a16:creationId xmlns:a16="http://schemas.microsoft.com/office/drawing/2014/main" id="{5AE4808D-C602-B969-BA49-1156C5C847F7}"/>
              </a:ext>
            </a:extLst>
          </p:cNvPr>
          <p:cNvSpPr/>
          <p:nvPr/>
        </p:nvSpPr>
        <p:spPr>
          <a:xfrm>
            <a:off x="5211765" y="535095"/>
            <a:ext cx="360000" cy="360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432296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AAE7E0-FAC5-F115-432E-3DD72760F2D0}"/>
              </a:ext>
            </a:extLst>
          </p:cNvPr>
          <p:cNvSpPr>
            <a:spLocks noGrp="1"/>
          </p:cNvSpPr>
          <p:nvPr>
            <p:ph type="title"/>
          </p:nvPr>
        </p:nvSpPr>
        <p:spPr/>
        <p:txBody>
          <a:bodyPr/>
          <a:lstStyle/>
          <a:p>
            <a:r>
              <a:rPr lang="en-GB">
                <a:solidFill>
                  <a:schemeClr val="accent1"/>
                </a:solidFill>
              </a:rPr>
              <a:t>Three important things we have done this year</a:t>
            </a:r>
            <a:endParaRPr lang="en-GB">
              <a:solidFill>
                <a:schemeClr val="accent1"/>
              </a:solidFill>
              <a:cs typeface="Arial"/>
            </a:endParaRPr>
          </a:p>
        </p:txBody>
      </p:sp>
      <p:sp>
        <p:nvSpPr>
          <p:cNvPr id="3" name="Content Placeholder 2">
            <a:extLst>
              <a:ext uri="{FF2B5EF4-FFF2-40B4-BE49-F238E27FC236}">
                <a16:creationId xmlns:a16="http://schemas.microsoft.com/office/drawing/2014/main" id="{CCE796FC-E5DD-393B-1212-5A6E8A669AE5}"/>
              </a:ext>
            </a:extLst>
          </p:cNvPr>
          <p:cNvSpPr>
            <a:spLocks noGrp="1"/>
          </p:cNvSpPr>
          <p:nvPr>
            <p:ph idx="1"/>
          </p:nvPr>
        </p:nvSpPr>
        <p:spPr>
          <a:xfrm>
            <a:off x="522288" y="1709738"/>
            <a:ext cx="9353550" cy="3798483"/>
          </a:xfrm>
        </p:spPr>
        <p:txBody>
          <a:bodyPr/>
          <a:lstStyle/>
          <a:p>
            <a:pPr marL="342900" indent="-342900">
              <a:buFont typeface="Arial" panose="020B0604020202020204" pitchFamily="34" charset="0"/>
              <a:buChar char="•"/>
            </a:pPr>
            <a:r>
              <a:rPr lang="en-GB" sz="2400" b="0"/>
              <a:t>Topping out – our new centre in Camden reached its maximum height in December 2024. </a:t>
            </a:r>
            <a:endParaRPr lang="en-GB" sz="2400" b="0">
              <a:cs typeface="Arial"/>
            </a:endParaRPr>
          </a:p>
          <a:p>
            <a:pPr marL="342900" indent="-342900">
              <a:buFont typeface="Arial" panose="020B0604020202020204" pitchFamily="34" charset="0"/>
              <a:buChar char="•"/>
            </a:pPr>
            <a:endParaRPr lang="en-GB" sz="2400" b="0"/>
          </a:p>
          <a:p>
            <a:pPr marL="342900" indent="-342900">
              <a:buFont typeface="Arial" panose="020B0604020202020204" pitchFamily="34" charset="0"/>
              <a:buChar char="•"/>
            </a:pPr>
            <a:r>
              <a:rPr lang="en-GB" sz="2400" b="0"/>
              <a:t>Signed the contract for our new electronic patient record, and launched the programme to deliver it </a:t>
            </a:r>
            <a:endParaRPr lang="en-GB" sz="2400" b="0">
              <a:cs typeface="Arial"/>
            </a:endParaRPr>
          </a:p>
          <a:p>
            <a:pPr marL="342900" indent="-342900">
              <a:buFont typeface="Arial" panose="020B0604020202020204" pitchFamily="34" charset="0"/>
              <a:buChar char="•"/>
            </a:pPr>
            <a:endParaRPr lang="en-GB" sz="2400" b="0"/>
          </a:p>
          <a:p>
            <a:pPr marL="342900" indent="-342900">
              <a:buFont typeface="Arial" panose="020B0604020202020204" pitchFamily="34" charset="0"/>
              <a:buChar char="•"/>
            </a:pPr>
            <a:r>
              <a:rPr lang="en-GB" sz="2400" b="0"/>
              <a:t>Developed, launched and embedded a Single Point of Access for ophthalmology referrals in North Central London</a:t>
            </a:r>
            <a:endParaRPr lang="en-GB" sz="2400" b="0">
              <a:cs typeface="Arial"/>
            </a:endParaRPr>
          </a:p>
          <a:p>
            <a:pPr marL="342900" indent="-342900">
              <a:buFont typeface="Arial" panose="020B0604020202020204" pitchFamily="34" charset="0"/>
              <a:buChar char="•"/>
            </a:pPr>
            <a:endParaRPr lang="en-GB" sz="2400" b="0"/>
          </a:p>
          <a:p>
            <a:endParaRPr lang="en-GB"/>
          </a:p>
        </p:txBody>
      </p:sp>
    </p:spTree>
    <p:extLst>
      <p:ext uri="{BB962C8B-B14F-4D97-AF65-F5344CB8AC3E}">
        <p14:creationId xmlns:p14="http://schemas.microsoft.com/office/powerpoint/2010/main" val="31314310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C05005C-DED7-7092-31C2-F4A5DD6D81E8}"/>
              </a:ext>
            </a:extLst>
          </p:cNvPr>
          <p:cNvSpPr>
            <a:spLocks noGrp="1"/>
          </p:cNvSpPr>
          <p:nvPr>
            <p:ph idx="1"/>
          </p:nvPr>
        </p:nvSpPr>
        <p:spPr>
          <a:xfrm>
            <a:off x="857250" y="2252339"/>
            <a:ext cx="2662928" cy="1028700"/>
          </a:xfrm>
        </p:spPr>
        <p:txBody>
          <a:bodyPr/>
          <a:lstStyle/>
          <a:p>
            <a:r>
              <a:rPr lang="en-US" sz="3600">
                <a:solidFill>
                  <a:schemeClr val="accent1"/>
                </a:solidFill>
                <a:latin typeface="+mj-lt"/>
              </a:rPr>
              <a:t>Working together</a:t>
            </a:r>
            <a:endParaRPr lang="en-US" sz="2800">
              <a:solidFill>
                <a:schemeClr val="accent1"/>
              </a:solidFill>
              <a:latin typeface="+mj-lt"/>
            </a:endParaRPr>
          </a:p>
        </p:txBody>
      </p:sp>
      <p:pic>
        <p:nvPicPr>
          <p:cNvPr id="7" name="Picture 6" descr="A group of nurses standing in a hospital&#10;&#10;AI-generated content may be incorrect.">
            <a:extLst>
              <a:ext uri="{FF2B5EF4-FFF2-40B4-BE49-F238E27FC236}">
                <a16:creationId xmlns:a16="http://schemas.microsoft.com/office/drawing/2014/main" id="{AF795753-05D7-2DA9-214B-3E5D7EAD1F09}"/>
              </a:ext>
            </a:extLst>
          </p:cNvPr>
          <p:cNvPicPr>
            <a:picLocks noChangeAspect="1"/>
          </p:cNvPicPr>
          <p:nvPr/>
        </p:nvPicPr>
        <p:blipFill>
          <a:blip r:embed="rId3" cstate="print">
            <a:extLst>
              <a:ext uri="{28A0092B-C50C-407E-A947-70E740481C1C}">
                <a14:useLocalDpi xmlns:a14="http://schemas.microsoft.com/office/drawing/2010/main" val="0"/>
              </a:ext>
            </a:extLst>
          </a:blip>
          <a:srcRect l="9223" r="14386"/>
          <a:stretch>
            <a:fillRect/>
          </a:stretch>
        </p:blipFill>
        <p:spPr>
          <a:xfrm>
            <a:off x="4333592" y="0"/>
            <a:ext cx="7858408" cy="6858000"/>
          </a:xfrm>
          <a:prstGeom prst="rect">
            <a:avLst/>
          </a:prstGeom>
        </p:spPr>
      </p:pic>
    </p:spTree>
    <p:extLst>
      <p:ext uri="{BB962C8B-B14F-4D97-AF65-F5344CB8AC3E}">
        <p14:creationId xmlns:p14="http://schemas.microsoft.com/office/powerpoint/2010/main" val="18346322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46D692-95E4-C258-CD18-ED1D6A499023}"/>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A5B7C92-0F2C-A50F-59A0-82220135B1D0}"/>
              </a:ext>
            </a:extLst>
          </p:cNvPr>
          <p:cNvSpPr>
            <a:spLocks noGrp="1"/>
          </p:cNvSpPr>
          <p:nvPr>
            <p:ph idx="1"/>
          </p:nvPr>
        </p:nvSpPr>
        <p:spPr>
          <a:xfrm>
            <a:off x="522288" y="1074419"/>
            <a:ext cx="10850562" cy="5091599"/>
          </a:xfrm>
        </p:spPr>
        <p:txBody>
          <a:bodyPr/>
          <a:lstStyle/>
          <a:p>
            <a:pPr marL="342900" indent="-342900">
              <a:buFont typeface="Arial" panose="020B0604020202020204" pitchFamily="34" charset="0"/>
              <a:buChar char="•"/>
            </a:pPr>
            <a:r>
              <a:rPr lang="en-GB" sz="2000" b="0" dirty="0"/>
              <a:t>Emerging evidence* suggests the EDI programme has established a strong foundation        for fostering a more inclusive and equitable organisational culture.</a:t>
            </a:r>
          </a:p>
          <a:p>
            <a:endParaRPr lang="en-GB" sz="2000" b="0" dirty="0"/>
          </a:p>
          <a:p>
            <a:pPr marL="342900" indent="-342900">
              <a:buFont typeface="Arial" panose="020B0604020202020204" pitchFamily="34" charset="0"/>
              <a:buChar char="•"/>
            </a:pPr>
            <a:r>
              <a:rPr lang="en-GB" sz="2000" b="0" dirty="0"/>
              <a:t>Key interventions reflect a shift from historically ad hoc approaches to EDI toward the intentional embedding of a foundational infrastructure that enables equity and inclusion. 	</a:t>
            </a:r>
          </a:p>
          <a:p>
            <a:r>
              <a:rPr lang="en-GB" sz="2000" b="0" dirty="0"/>
              <a:t>     Examples include:</a:t>
            </a:r>
          </a:p>
          <a:p>
            <a:pPr marL="884238" lvl="2" indent="-342900">
              <a:buFont typeface="Courier New" panose="02070309020205020404" pitchFamily="49" charset="0"/>
              <a:buChar char="o"/>
            </a:pPr>
            <a:r>
              <a:rPr lang="en-GB" sz="2000" b="0" dirty="0"/>
              <a:t>The implementation of the NHSE Equality Delivery System</a:t>
            </a:r>
          </a:p>
          <a:p>
            <a:pPr marL="884238" lvl="2" indent="-342900">
              <a:buFont typeface="Courier New" panose="02070309020205020404" pitchFamily="49" charset="0"/>
              <a:buChar char="o"/>
            </a:pPr>
            <a:r>
              <a:rPr lang="en-GB" sz="2000" dirty="0"/>
              <a:t>Introduction of the</a:t>
            </a:r>
            <a:r>
              <a:rPr lang="en-GB" sz="2000" b="0" dirty="0"/>
              <a:t> Share not Declare campaign</a:t>
            </a:r>
          </a:p>
          <a:p>
            <a:pPr marL="884238" lvl="2" indent="-342900">
              <a:buFont typeface="Courier New" panose="02070309020205020404" pitchFamily="49" charset="0"/>
              <a:buChar char="o"/>
            </a:pPr>
            <a:r>
              <a:rPr lang="en-GB" sz="2000" dirty="0"/>
              <a:t>Our</a:t>
            </a:r>
            <a:r>
              <a:rPr lang="en-GB" sz="2000" b="0" dirty="0"/>
              <a:t> redesigned Equality and Health Impact Assessment (EHIA) process</a:t>
            </a:r>
          </a:p>
          <a:p>
            <a:pPr marL="884238" lvl="2" indent="-342900">
              <a:buFont typeface="Courier New" panose="02070309020205020404" pitchFamily="49" charset="0"/>
              <a:buChar char="o"/>
            </a:pPr>
            <a:endParaRPr lang="en-GB" sz="2000" dirty="0"/>
          </a:p>
          <a:p>
            <a:pPr marL="342900" indent="-342900">
              <a:buFont typeface="Arial" panose="020B0604020202020204" pitchFamily="34" charset="0"/>
              <a:buChar char="•"/>
            </a:pPr>
            <a:r>
              <a:rPr lang="en-GB" sz="2000" b="0" dirty="0"/>
              <a:t>In addition, improvements across key WRES and WDES metrics and insight from a robust audit of recruitment practices indicate growing organisational maturity of EDI. </a:t>
            </a:r>
          </a:p>
          <a:p>
            <a:pPr marL="342900" indent="-342900">
              <a:buFont typeface="Arial" panose="020B0604020202020204" pitchFamily="34" charset="0"/>
              <a:buChar char="•"/>
            </a:pPr>
            <a:endParaRPr lang="en-GB" sz="2000" b="0" dirty="0"/>
          </a:p>
          <a:p>
            <a:pPr algn="r"/>
            <a:r>
              <a:rPr lang="en-GB" sz="1600" b="0" i="1" dirty="0"/>
              <a:t>*Source 24/25 WRES and WDES data</a:t>
            </a:r>
          </a:p>
          <a:p>
            <a:endParaRPr lang="en-GB" b="0" dirty="0"/>
          </a:p>
        </p:txBody>
      </p:sp>
      <p:sp>
        <p:nvSpPr>
          <p:cNvPr id="4" name="Title 1">
            <a:extLst>
              <a:ext uri="{FF2B5EF4-FFF2-40B4-BE49-F238E27FC236}">
                <a16:creationId xmlns:a16="http://schemas.microsoft.com/office/drawing/2014/main" id="{F9F1C0B3-949B-16FC-5534-4F630145B212}"/>
              </a:ext>
            </a:extLst>
          </p:cNvPr>
          <p:cNvSpPr txBox="1">
            <a:spLocks/>
          </p:cNvSpPr>
          <p:nvPr/>
        </p:nvSpPr>
        <p:spPr bwMode="auto">
          <a:xfrm>
            <a:off x="451829" y="45719"/>
            <a:ext cx="935355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ctr" anchorCtr="0" compatLnSpc="1">
            <a:prstTxWarp prst="textNoShape">
              <a:avLst/>
            </a:prstTxWarp>
          </a:bodyPr>
          <a:lstStyle>
            <a:lvl1pPr algn="l" rtl="0" fontAlgn="base">
              <a:spcBef>
                <a:spcPct val="0"/>
              </a:spcBef>
              <a:spcAft>
                <a:spcPct val="0"/>
              </a:spcAft>
              <a:defRPr sz="2800" b="1" kern="1200">
                <a:solidFill>
                  <a:schemeClr val="tx1"/>
                </a:solidFill>
                <a:latin typeface="+mj-lt"/>
                <a:ea typeface="+mj-ea"/>
                <a:cs typeface="+mj-cs"/>
              </a:defRPr>
            </a:lvl1pPr>
            <a:lvl2pPr algn="l" rtl="0" fontAlgn="base">
              <a:spcBef>
                <a:spcPct val="0"/>
              </a:spcBef>
              <a:spcAft>
                <a:spcPct val="0"/>
              </a:spcAft>
              <a:defRPr sz="2800" b="1">
                <a:solidFill>
                  <a:schemeClr val="tx1"/>
                </a:solidFill>
                <a:latin typeface="Arial" charset="0"/>
              </a:defRPr>
            </a:lvl2pPr>
            <a:lvl3pPr algn="l" rtl="0" fontAlgn="base">
              <a:spcBef>
                <a:spcPct val="0"/>
              </a:spcBef>
              <a:spcAft>
                <a:spcPct val="0"/>
              </a:spcAft>
              <a:defRPr sz="2800" b="1">
                <a:solidFill>
                  <a:schemeClr val="tx1"/>
                </a:solidFill>
                <a:latin typeface="Arial" charset="0"/>
              </a:defRPr>
            </a:lvl3pPr>
            <a:lvl4pPr algn="l" rtl="0" fontAlgn="base">
              <a:spcBef>
                <a:spcPct val="0"/>
              </a:spcBef>
              <a:spcAft>
                <a:spcPct val="0"/>
              </a:spcAft>
              <a:defRPr sz="2800" b="1">
                <a:solidFill>
                  <a:schemeClr val="tx1"/>
                </a:solidFill>
                <a:latin typeface="Arial" charset="0"/>
              </a:defRPr>
            </a:lvl4pPr>
            <a:lvl5pPr algn="l" rtl="0" fontAlgn="base">
              <a:spcBef>
                <a:spcPct val="0"/>
              </a:spcBef>
              <a:spcAft>
                <a:spcPct val="0"/>
              </a:spcAft>
              <a:defRPr sz="2800" b="1">
                <a:solidFill>
                  <a:schemeClr val="tx1"/>
                </a:solidFill>
                <a:latin typeface="Arial" charset="0"/>
              </a:defRPr>
            </a:lvl5pPr>
            <a:lvl6pPr marL="457200" algn="l" rtl="0" fontAlgn="base">
              <a:spcBef>
                <a:spcPct val="0"/>
              </a:spcBef>
              <a:spcAft>
                <a:spcPct val="0"/>
              </a:spcAft>
              <a:defRPr sz="2800" b="1">
                <a:solidFill>
                  <a:schemeClr val="tx1"/>
                </a:solidFill>
                <a:latin typeface="Arial" charset="0"/>
              </a:defRPr>
            </a:lvl6pPr>
            <a:lvl7pPr marL="914400" algn="l" rtl="0" fontAlgn="base">
              <a:spcBef>
                <a:spcPct val="0"/>
              </a:spcBef>
              <a:spcAft>
                <a:spcPct val="0"/>
              </a:spcAft>
              <a:defRPr sz="2800" b="1">
                <a:solidFill>
                  <a:schemeClr val="tx1"/>
                </a:solidFill>
                <a:latin typeface="Arial" charset="0"/>
              </a:defRPr>
            </a:lvl7pPr>
            <a:lvl8pPr marL="1371600" algn="l" rtl="0" fontAlgn="base">
              <a:spcBef>
                <a:spcPct val="0"/>
              </a:spcBef>
              <a:spcAft>
                <a:spcPct val="0"/>
              </a:spcAft>
              <a:defRPr sz="2800" b="1">
                <a:solidFill>
                  <a:schemeClr val="tx1"/>
                </a:solidFill>
                <a:latin typeface="Arial" charset="0"/>
              </a:defRPr>
            </a:lvl8pPr>
            <a:lvl9pPr marL="1828800" algn="l" rtl="0" fontAlgn="base">
              <a:spcBef>
                <a:spcPct val="0"/>
              </a:spcBef>
              <a:spcAft>
                <a:spcPct val="0"/>
              </a:spcAft>
              <a:defRPr sz="2800" b="1">
                <a:solidFill>
                  <a:schemeClr val="tx1"/>
                </a:solidFill>
                <a:latin typeface="Arial" charset="0"/>
              </a:defRPr>
            </a:lvl9pPr>
          </a:lstStyle>
          <a:p>
            <a:pPr eaLnBrk="1" hangingPunct="1"/>
            <a:r>
              <a:rPr lang="en-GB" dirty="0">
                <a:solidFill>
                  <a:schemeClr val="accent1"/>
                </a:solidFill>
                <a:cs typeface="Arial"/>
              </a:rPr>
              <a:t>Equality, diversity and inclusion (EDI) progress</a:t>
            </a:r>
          </a:p>
        </p:txBody>
      </p:sp>
    </p:spTree>
    <p:extLst>
      <p:ext uri="{BB962C8B-B14F-4D97-AF65-F5344CB8AC3E}">
        <p14:creationId xmlns:p14="http://schemas.microsoft.com/office/powerpoint/2010/main" val="29852322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7D98F4-6C33-C4E5-3A3D-5F2998C969E3}"/>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A5D415-1417-1780-A5D5-EF48145EF87E}"/>
              </a:ext>
            </a:extLst>
          </p:cNvPr>
          <p:cNvSpPr>
            <a:spLocks noGrp="1"/>
          </p:cNvSpPr>
          <p:nvPr>
            <p:ph idx="1"/>
          </p:nvPr>
        </p:nvSpPr>
        <p:spPr>
          <a:xfrm>
            <a:off x="3691890" y="857250"/>
            <a:ext cx="7303770" cy="4118928"/>
          </a:xfrm>
        </p:spPr>
        <p:txBody>
          <a:bodyPr/>
          <a:lstStyle/>
          <a:p>
            <a:r>
              <a:rPr lang="en-GB" sz="2000" dirty="0"/>
              <a:t>Moorfields EDI roadmap</a:t>
            </a:r>
          </a:p>
          <a:p>
            <a:r>
              <a:rPr lang="en-GB" sz="2000" b="0" dirty="0"/>
              <a:t>We have introduced a Moorfields EDI roadmap, documenting our EDI journey – showing what is happening, and planned, across our trust in a clear and transparent way – as we move forward in our journey to ensure diversity is valued and embraced in all forms. This includes regularly updating 20+ individual projects, each with different communication strands. </a:t>
            </a:r>
          </a:p>
          <a:p>
            <a:endParaRPr lang="en-GB" sz="2000" dirty="0"/>
          </a:p>
          <a:p>
            <a:r>
              <a:rPr lang="en-GB" sz="2000" dirty="0"/>
              <a:t>UNISON Anti-Racism Charter</a:t>
            </a:r>
          </a:p>
          <a:p>
            <a:r>
              <a:rPr lang="en-GB" sz="2000" b="0" dirty="0"/>
              <a:t>We took significant steps toward becoming an anti-racist organisation by signing the UNISON Anti-Racism Charter. The supporting delivery programme is mapped to our EDI programme. We are now on a journey to embed anti-racism into our leadership and training programs, improving understanding of race related issues.</a:t>
            </a:r>
          </a:p>
          <a:p>
            <a:endParaRPr lang="en-GB" dirty="0"/>
          </a:p>
          <a:p>
            <a:endParaRPr lang="en-GB" b="0" dirty="0"/>
          </a:p>
        </p:txBody>
      </p:sp>
      <p:pic>
        <p:nvPicPr>
          <p:cNvPr id="5" name="Picture 4">
            <a:extLst>
              <a:ext uri="{FF2B5EF4-FFF2-40B4-BE49-F238E27FC236}">
                <a16:creationId xmlns:a16="http://schemas.microsoft.com/office/drawing/2014/main" id="{872D8472-BDC8-5E08-0084-B0A05A3114A4}"/>
              </a:ext>
            </a:extLst>
          </p:cNvPr>
          <p:cNvPicPr>
            <a:picLocks noChangeAspect="1"/>
          </p:cNvPicPr>
          <p:nvPr/>
        </p:nvPicPr>
        <p:blipFill>
          <a:blip r:embed="rId3"/>
          <a:srcRect l="39549" t="9667" r="26492" b="12667"/>
          <a:stretch>
            <a:fillRect/>
          </a:stretch>
        </p:blipFill>
        <p:spPr>
          <a:xfrm>
            <a:off x="260322" y="888372"/>
            <a:ext cx="3216646" cy="4598027"/>
          </a:xfrm>
          <a:prstGeom prst="rect">
            <a:avLst/>
          </a:prstGeom>
        </p:spPr>
      </p:pic>
      <p:sp>
        <p:nvSpPr>
          <p:cNvPr id="4" name="Title 1">
            <a:extLst>
              <a:ext uri="{FF2B5EF4-FFF2-40B4-BE49-F238E27FC236}">
                <a16:creationId xmlns:a16="http://schemas.microsoft.com/office/drawing/2014/main" id="{5967FE91-75B9-C0A6-0022-AEBB23728229}"/>
              </a:ext>
            </a:extLst>
          </p:cNvPr>
          <p:cNvSpPr txBox="1">
            <a:spLocks/>
          </p:cNvSpPr>
          <p:nvPr/>
        </p:nvSpPr>
        <p:spPr bwMode="auto">
          <a:xfrm>
            <a:off x="514350" y="0"/>
            <a:ext cx="935355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ctr" anchorCtr="0" compatLnSpc="1">
            <a:prstTxWarp prst="textNoShape">
              <a:avLst/>
            </a:prstTxWarp>
          </a:bodyPr>
          <a:lstStyle>
            <a:lvl1pPr algn="l" rtl="0" fontAlgn="base">
              <a:spcBef>
                <a:spcPct val="0"/>
              </a:spcBef>
              <a:spcAft>
                <a:spcPct val="0"/>
              </a:spcAft>
              <a:defRPr sz="2800" b="1" kern="1200">
                <a:solidFill>
                  <a:schemeClr val="tx1"/>
                </a:solidFill>
                <a:latin typeface="+mj-lt"/>
                <a:ea typeface="+mj-ea"/>
                <a:cs typeface="+mj-cs"/>
              </a:defRPr>
            </a:lvl1pPr>
            <a:lvl2pPr algn="l" rtl="0" fontAlgn="base">
              <a:spcBef>
                <a:spcPct val="0"/>
              </a:spcBef>
              <a:spcAft>
                <a:spcPct val="0"/>
              </a:spcAft>
              <a:defRPr sz="2800" b="1">
                <a:solidFill>
                  <a:schemeClr val="tx1"/>
                </a:solidFill>
                <a:latin typeface="Arial" charset="0"/>
              </a:defRPr>
            </a:lvl2pPr>
            <a:lvl3pPr algn="l" rtl="0" fontAlgn="base">
              <a:spcBef>
                <a:spcPct val="0"/>
              </a:spcBef>
              <a:spcAft>
                <a:spcPct val="0"/>
              </a:spcAft>
              <a:defRPr sz="2800" b="1">
                <a:solidFill>
                  <a:schemeClr val="tx1"/>
                </a:solidFill>
                <a:latin typeface="Arial" charset="0"/>
              </a:defRPr>
            </a:lvl3pPr>
            <a:lvl4pPr algn="l" rtl="0" fontAlgn="base">
              <a:spcBef>
                <a:spcPct val="0"/>
              </a:spcBef>
              <a:spcAft>
                <a:spcPct val="0"/>
              </a:spcAft>
              <a:defRPr sz="2800" b="1">
                <a:solidFill>
                  <a:schemeClr val="tx1"/>
                </a:solidFill>
                <a:latin typeface="Arial" charset="0"/>
              </a:defRPr>
            </a:lvl4pPr>
            <a:lvl5pPr algn="l" rtl="0" fontAlgn="base">
              <a:spcBef>
                <a:spcPct val="0"/>
              </a:spcBef>
              <a:spcAft>
                <a:spcPct val="0"/>
              </a:spcAft>
              <a:defRPr sz="2800" b="1">
                <a:solidFill>
                  <a:schemeClr val="tx1"/>
                </a:solidFill>
                <a:latin typeface="Arial" charset="0"/>
              </a:defRPr>
            </a:lvl5pPr>
            <a:lvl6pPr marL="457200" algn="l" rtl="0" fontAlgn="base">
              <a:spcBef>
                <a:spcPct val="0"/>
              </a:spcBef>
              <a:spcAft>
                <a:spcPct val="0"/>
              </a:spcAft>
              <a:defRPr sz="2800" b="1">
                <a:solidFill>
                  <a:schemeClr val="tx1"/>
                </a:solidFill>
                <a:latin typeface="Arial" charset="0"/>
              </a:defRPr>
            </a:lvl6pPr>
            <a:lvl7pPr marL="914400" algn="l" rtl="0" fontAlgn="base">
              <a:spcBef>
                <a:spcPct val="0"/>
              </a:spcBef>
              <a:spcAft>
                <a:spcPct val="0"/>
              </a:spcAft>
              <a:defRPr sz="2800" b="1">
                <a:solidFill>
                  <a:schemeClr val="tx1"/>
                </a:solidFill>
                <a:latin typeface="Arial" charset="0"/>
              </a:defRPr>
            </a:lvl7pPr>
            <a:lvl8pPr marL="1371600" algn="l" rtl="0" fontAlgn="base">
              <a:spcBef>
                <a:spcPct val="0"/>
              </a:spcBef>
              <a:spcAft>
                <a:spcPct val="0"/>
              </a:spcAft>
              <a:defRPr sz="2800" b="1">
                <a:solidFill>
                  <a:schemeClr val="tx1"/>
                </a:solidFill>
                <a:latin typeface="Arial" charset="0"/>
              </a:defRPr>
            </a:lvl8pPr>
            <a:lvl9pPr marL="1828800" algn="l" rtl="0" fontAlgn="base">
              <a:spcBef>
                <a:spcPct val="0"/>
              </a:spcBef>
              <a:spcAft>
                <a:spcPct val="0"/>
              </a:spcAft>
              <a:defRPr sz="2800" b="1">
                <a:solidFill>
                  <a:schemeClr val="tx1"/>
                </a:solidFill>
                <a:latin typeface="Arial" charset="0"/>
              </a:defRPr>
            </a:lvl9pPr>
          </a:lstStyle>
          <a:p>
            <a:pPr eaLnBrk="1" hangingPunct="1"/>
            <a:r>
              <a:rPr lang="en-GB" dirty="0">
                <a:solidFill>
                  <a:schemeClr val="accent1"/>
                </a:solidFill>
                <a:cs typeface="Arial"/>
              </a:rPr>
              <a:t>Equality, diversity and inclusion (EDI) progress</a:t>
            </a:r>
          </a:p>
        </p:txBody>
      </p:sp>
    </p:spTree>
    <p:extLst>
      <p:ext uri="{BB962C8B-B14F-4D97-AF65-F5344CB8AC3E}">
        <p14:creationId xmlns:p14="http://schemas.microsoft.com/office/powerpoint/2010/main" val="23091733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7C7524-7046-3FC7-0C61-F835C97F477E}"/>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5B17224-7182-63CC-9240-59F5B7758653}"/>
              </a:ext>
            </a:extLst>
          </p:cNvPr>
          <p:cNvSpPr>
            <a:spLocks noGrp="1"/>
          </p:cNvSpPr>
          <p:nvPr>
            <p:ph idx="1"/>
          </p:nvPr>
        </p:nvSpPr>
        <p:spPr>
          <a:xfrm>
            <a:off x="739458" y="1611630"/>
            <a:ext cx="3341052" cy="4118928"/>
          </a:xfrm>
        </p:spPr>
        <p:txBody>
          <a:bodyPr/>
          <a:lstStyle/>
          <a:p>
            <a:r>
              <a:rPr lang="en-GB" dirty="0"/>
              <a:t>Progress toward greater disability inclusion</a:t>
            </a:r>
            <a:endParaRPr lang="en-GB" b="0" dirty="0"/>
          </a:p>
          <a:p>
            <a:endParaRPr lang="en-GB" b="0" dirty="0"/>
          </a:p>
          <a:p>
            <a:r>
              <a:rPr lang="en-GB" b="0" dirty="0"/>
              <a:t>We can see an emerging reduction in the percentage of staff experiencing discrimination due to disability.</a:t>
            </a:r>
          </a:p>
          <a:p>
            <a:endParaRPr lang="en-GB" b="0" dirty="0"/>
          </a:p>
        </p:txBody>
      </p:sp>
      <p:graphicFrame>
        <p:nvGraphicFramePr>
          <p:cNvPr id="4" name="Chart 3">
            <a:extLst>
              <a:ext uri="{FF2B5EF4-FFF2-40B4-BE49-F238E27FC236}">
                <a16:creationId xmlns:a16="http://schemas.microsoft.com/office/drawing/2014/main" id="{5DD69311-6DF3-9B0F-EE6F-E272FAE797C0}"/>
              </a:ext>
            </a:extLst>
          </p:cNvPr>
          <p:cNvGraphicFramePr/>
          <p:nvPr/>
        </p:nvGraphicFramePr>
        <p:xfrm>
          <a:off x="4537710" y="1611630"/>
          <a:ext cx="5547360" cy="4118928"/>
        </p:xfrm>
        <a:graphic>
          <a:graphicData uri="http://schemas.openxmlformats.org/drawingml/2006/chart">
            <c:chart xmlns:c="http://schemas.openxmlformats.org/drawingml/2006/chart" xmlns:r="http://schemas.openxmlformats.org/officeDocument/2006/relationships" r:id="rId3"/>
          </a:graphicData>
        </a:graphic>
      </p:graphicFrame>
      <p:sp>
        <p:nvSpPr>
          <p:cNvPr id="5" name="Title 1">
            <a:extLst>
              <a:ext uri="{FF2B5EF4-FFF2-40B4-BE49-F238E27FC236}">
                <a16:creationId xmlns:a16="http://schemas.microsoft.com/office/drawing/2014/main" id="{9DBA8590-373E-3F81-55A4-588640AB42AD}"/>
              </a:ext>
            </a:extLst>
          </p:cNvPr>
          <p:cNvSpPr txBox="1">
            <a:spLocks/>
          </p:cNvSpPr>
          <p:nvPr/>
        </p:nvSpPr>
        <p:spPr bwMode="auto">
          <a:xfrm>
            <a:off x="402515" y="172570"/>
            <a:ext cx="935355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ctr" anchorCtr="0" compatLnSpc="1">
            <a:prstTxWarp prst="textNoShape">
              <a:avLst/>
            </a:prstTxWarp>
          </a:bodyPr>
          <a:lstStyle>
            <a:lvl1pPr algn="l" rtl="0" fontAlgn="base">
              <a:spcBef>
                <a:spcPct val="0"/>
              </a:spcBef>
              <a:spcAft>
                <a:spcPct val="0"/>
              </a:spcAft>
              <a:defRPr sz="2800" b="1" kern="1200">
                <a:solidFill>
                  <a:schemeClr val="tx1"/>
                </a:solidFill>
                <a:latin typeface="+mj-lt"/>
                <a:ea typeface="+mj-ea"/>
                <a:cs typeface="+mj-cs"/>
              </a:defRPr>
            </a:lvl1pPr>
            <a:lvl2pPr algn="l" rtl="0" fontAlgn="base">
              <a:spcBef>
                <a:spcPct val="0"/>
              </a:spcBef>
              <a:spcAft>
                <a:spcPct val="0"/>
              </a:spcAft>
              <a:defRPr sz="2800" b="1">
                <a:solidFill>
                  <a:schemeClr val="tx1"/>
                </a:solidFill>
                <a:latin typeface="Arial" charset="0"/>
              </a:defRPr>
            </a:lvl2pPr>
            <a:lvl3pPr algn="l" rtl="0" fontAlgn="base">
              <a:spcBef>
                <a:spcPct val="0"/>
              </a:spcBef>
              <a:spcAft>
                <a:spcPct val="0"/>
              </a:spcAft>
              <a:defRPr sz="2800" b="1">
                <a:solidFill>
                  <a:schemeClr val="tx1"/>
                </a:solidFill>
                <a:latin typeface="Arial" charset="0"/>
              </a:defRPr>
            </a:lvl3pPr>
            <a:lvl4pPr algn="l" rtl="0" fontAlgn="base">
              <a:spcBef>
                <a:spcPct val="0"/>
              </a:spcBef>
              <a:spcAft>
                <a:spcPct val="0"/>
              </a:spcAft>
              <a:defRPr sz="2800" b="1">
                <a:solidFill>
                  <a:schemeClr val="tx1"/>
                </a:solidFill>
                <a:latin typeface="Arial" charset="0"/>
              </a:defRPr>
            </a:lvl4pPr>
            <a:lvl5pPr algn="l" rtl="0" fontAlgn="base">
              <a:spcBef>
                <a:spcPct val="0"/>
              </a:spcBef>
              <a:spcAft>
                <a:spcPct val="0"/>
              </a:spcAft>
              <a:defRPr sz="2800" b="1">
                <a:solidFill>
                  <a:schemeClr val="tx1"/>
                </a:solidFill>
                <a:latin typeface="Arial" charset="0"/>
              </a:defRPr>
            </a:lvl5pPr>
            <a:lvl6pPr marL="457200" algn="l" rtl="0" fontAlgn="base">
              <a:spcBef>
                <a:spcPct val="0"/>
              </a:spcBef>
              <a:spcAft>
                <a:spcPct val="0"/>
              </a:spcAft>
              <a:defRPr sz="2800" b="1">
                <a:solidFill>
                  <a:schemeClr val="tx1"/>
                </a:solidFill>
                <a:latin typeface="Arial" charset="0"/>
              </a:defRPr>
            </a:lvl6pPr>
            <a:lvl7pPr marL="914400" algn="l" rtl="0" fontAlgn="base">
              <a:spcBef>
                <a:spcPct val="0"/>
              </a:spcBef>
              <a:spcAft>
                <a:spcPct val="0"/>
              </a:spcAft>
              <a:defRPr sz="2800" b="1">
                <a:solidFill>
                  <a:schemeClr val="tx1"/>
                </a:solidFill>
                <a:latin typeface="Arial" charset="0"/>
              </a:defRPr>
            </a:lvl7pPr>
            <a:lvl8pPr marL="1371600" algn="l" rtl="0" fontAlgn="base">
              <a:spcBef>
                <a:spcPct val="0"/>
              </a:spcBef>
              <a:spcAft>
                <a:spcPct val="0"/>
              </a:spcAft>
              <a:defRPr sz="2800" b="1">
                <a:solidFill>
                  <a:schemeClr val="tx1"/>
                </a:solidFill>
                <a:latin typeface="Arial" charset="0"/>
              </a:defRPr>
            </a:lvl8pPr>
            <a:lvl9pPr marL="1828800" algn="l" rtl="0" fontAlgn="base">
              <a:spcBef>
                <a:spcPct val="0"/>
              </a:spcBef>
              <a:spcAft>
                <a:spcPct val="0"/>
              </a:spcAft>
              <a:defRPr sz="2800" b="1">
                <a:solidFill>
                  <a:schemeClr val="tx1"/>
                </a:solidFill>
                <a:latin typeface="Arial" charset="0"/>
              </a:defRPr>
            </a:lvl9pPr>
          </a:lstStyle>
          <a:p>
            <a:pPr eaLnBrk="1" hangingPunct="1"/>
            <a:r>
              <a:rPr lang="en-GB" dirty="0">
                <a:solidFill>
                  <a:schemeClr val="accent1"/>
                </a:solidFill>
                <a:cs typeface="Arial"/>
              </a:rPr>
              <a:t>Equality, diversity and inclusion (EDI) progress</a:t>
            </a:r>
          </a:p>
        </p:txBody>
      </p:sp>
    </p:spTree>
    <p:extLst>
      <p:ext uri="{BB962C8B-B14F-4D97-AF65-F5344CB8AC3E}">
        <p14:creationId xmlns:p14="http://schemas.microsoft.com/office/powerpoint/2010/main" val="10189394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A5F690-6EE7-5116-A886-E34D49B566AB}"/>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B18BD48-0CE2-47D3-F873-26D1BC1EB68F}"/>
              </a:ext>
            </a:extLst>
          </p:cNvPr>
          <p:cNvSpPr>
            <a:spLocks noGrp="1"/>
          </p:cNvSpPr>
          <p:nvPr>
            <p:ph idx="1"/>
          </p:nvPr>
        </p:nvSpPr>
        <p:spPr>
          <a:xfrm>
            <a:off x="522288" y="1709738"/>
            <a:ext cx="4581525" cy="3346450"/>
          </a:xfrm>
        </p:spPr>
        <p:txBody>
          <a:bodyPr wrap="square" anchor="t">
            <a:normAutofit/>
          </a:bodyPr>
          <a:lstStyle/>
          <a:p>
            <a:r>
              <a:rPr lang="en-GB" dirty="0"/>
              <a:t>Career progression</a:t>
            </a:r>
          </a:p>
          <a:p>
            <a:r>
              <a:rPr lang="en-GB" b="0" dirty="0"/>
              <a:t>Staff perceptions of fairness regarding career progression at Moorfields is improving. Partly reflecting the early impact or recognition of targeted EDI initiatives such as the Career Sponsorship programme and the Leadership Academy Programme. </a:t>
            </a:r>
          </a:p>
          <a:p>
            <a:endParaRPr lang="en-GB" b="0" dirty="0"/>
          </a:p>
        </p:txBody>
      </p:sp>
      <p:pic>
        <p:nvPicPr>
          <p:cNvPr id="8" name="Picture 7" descr="A screenshot of a computer&#10;&#10;AI-generated content may be incorrect.">
            <a:extLst>
              <a:ext uri="{FF2B5EF4-FFF2-40B4-BE49-F238E27FC236}">
                <a16:creationId xmlns:a16="http://schemas.microsoft.com/office/drawing/2014/main" id="{C685F33A-FE70-7D5B-A4BE-7603B834305B}"/>
              </a:ext>
            </a:extLst>
          </p:cNvPr>
          <p:cNvPicPr>
            <a:picLocks noChangeAspect="1"/>
          </p:cNvPicPr>
          <p:nvPr/>
        </p:nvPicPr>
        <p:blipFill rotWithShape="1">
          <a:blip r:embed="rId3"/>
          <a:srcRect l="5251" t="15983" r="51734" b="10585"/>
          <a:stretch/>
        </p:blipFill>
        <p:spPr bwMode="auto">
          <a:xfrm>
            <a:off x="5410836" y="1484948"/>
            <a:ext cx="4750434" cy="4561632"/>
          </a:xfrm>
          <a:prstGeom prst="rect">
            <a:avLst/>
          </a:prstGeom>
          <a:ln>
            <a:noFill/>
          </a:ln>
          <a:extLst>
            <a:ext uri="{53640926-AAD7-44D8-BBD7-CCE9431645EC}">
              <a14:shadowObscured xmlns:a14="http://schemas.microsoft.com/office/drawing/2010/main"/>
            </a:ext>
          </a:extLst>
        </p:spPr>
      </p:pic>
      <p:sp>
        <p:nvSpPr>
          <p:cNvPr id="4" name="Title 1">
            <a:extLst>
              <a:ext uri="{FF2B5EF4-FFF2-40B4-BE49-F238E27FC236}">
                <a16:creationId xmlns:a16="http://schemas.microsoft.com/office/drawing/2014/main" id="{ABB23024-C903-1883-3B0C-2BA2801DA84F}"/>
              </a:ext>
            </a:extLst>
          </p:cNvPr>
          <p:cNvSpPr txBox="1">
            <a:spLocks/>
          </p:cNvSpPr>
          <p:nvPr/>
        </p:nvSpPr>
        <p:spPr bwMode="auto">
          <a:xfrm>
            <a:off x="585508" y="228041"/>
            <a:ext cx="935355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ctr" anchorCtr="0" compatLnSpc="1">
            <a:prstTxWarp prst="textNoShape">
              <a:avLst/>
            </a:prstTxWarp>
          </a:bodyPr>
          <a:lstStyle>
            <a:lvl1pPr algn="l" rtl="0" fontAlgn="base">
              <a:spcBef>
                <a:spcPct val="0"/>
              </a:spcBef>
              <a:spcAft>
                <a:spcPct val="0"/>
              </a:spcAft>
              <a:defRPr sz="2800" b="1" kern="1200">
                <a:solidFill>
                  <a:schemeClr val="tx1"/>
                </a:solidFill>
                <a:latin typeface="+mj-lt"/>
                <a:ea typeface="+mj-ea"/>
                <a:cs typeface="+mj-cs"/>
              </a:defRPr>
            </a:lvl1pPr>
            <a:lvl2pPr algn="l" rtl="0" fontAlgn="base">
              <a:spcBef>
                <a:spcPct val="0"/>
              </a:spcBef>
              <a:spcAft>
                <a:spcPct val="0"/>
              </a:spcAft>
              <a:defRPr sz="2800" b="1">
                <a:solidFill>
                  <a:schemeClr val="tx1"/>
                </a:solidFill>
                <a:latin typeface="Arial" charset="0"/>
              </a:defRPr>
            </a:lvl2pPr>
            <a:lvl3pPr algn="l" rtl="0" fontAlgn="base">
              <a:spcBef>
                <a:spcPct val="0"/>
              </a:spcBef>
              <a:spcAft>
                <a:spcPct val="0"/>
              </a:spcAft>
              <a:defRPr sz="2800" b="1">
                <a:solidFill>
                  <a:schemeClr val="tx1"/>
                </a:solidFill>
                <a:latin typeface="Arial" charset="0"/>
              </a:defRPr>
            </a:lvl3pPr>
            <a:lvl4pPr algn="l" rtl="0" fontAlgn="base">
              <a:spcBef>
                <a:spcPct val="0"/>
              </a:spcBef>
              <a:spcAft>
                <a:spcPct val="0"/>
              </a:spcAft>
              <a:defRPr sz="2800" b="1">
                <a:solidFill>
                  <a:schemeClr val="tx1"/>
                </a:solidFill>
                <a:latin typeface="Arial" charset="0"/>
              </a:defRPr>
            </a:lvl4pPr>
            <a:lvl5pPr algn="l" rtl="0" fontAlgn="base">
              <a:spcBef>
                <a:spcPct val="0"/>
              </a:spcBef>
              <a:spcAft>
                <a:spcPct val="0"/>
              </a:spcAft>
              <a:defRPr sz="2800" b="1">
                <a:solidFill>
                  <a:schemeClr val="tx1"/>
                </a:solidFill>
                <a:latin typeface="Arial" charset="0"/>
              </a:defRPr>
            </a:lvl5pPr>
            <a:lvl6pPr marL="457200" algn="l" rtl="0" fontAlgn="base">
              <a:spcBef>
                <a:spcPct val="0"/>
              </a:spcBef>
              <a:spcAft>
                <a:spcPct val="0"/>
              </a:spcAft>
              <a:defRPr sz="2800" b="1">
                <a:solidFill>
                  <a:schemeClr val="tx1"/>
                </a:solidFill>
                <a:latin typeface="Arial" charset="0"/>
              </a:defRPr>
            </a:lvl6pPr>
            <a:lvl7pPr marL="914400" algn="l" rtl="0" fontAlgn="base">
              <a:spcBef>
                <a:spcPct val="0"/>
              </a:spcBef>
              <a:spcAft>
                <a:spcPct val="0"/>
              </a:spcAft>
              <a:defRPr sz="2800" b="1">
                <a:solidFill>
                  <a:schemeClr val="tx1"/>
                </a:solidFill>
                <a:latin typeface="Arial" charset="0"/>
              </a:defRPr>
            </a:lvl7pPr>
            <a:lvl8pPr marL="1371600" algn="l" rtl="0" fontAlgn="base">
              <a:spcBef>
                <a:spcPct val="0"/>
              </a:spcBef>
              <a:spcAft>
                <a:spcPct val="0"/>
              </a:spcAft>
              <a:defRPr sz="2800" b="1">
                <a:solidFill>
                  <a:schemeClr val="tx1"/>
                </a:solidFill>
                <a:latin typeface="Arial" charset="0"/>
              </a:defRPr>
            </a:lvl8pPr>
            <a:lvl9pPr marL="1828800" algn="l" rtl="0" fontAlgn="base">
              <a:spcBef>
                <a:spcPct val="0"/>
              </a:spcBef>
              <a:spcAft>
                <a:spcPct val="0"/>
              </a:spcAft>
              <a:defRPr sz="2800" b="1">
                <a:solidFill>
                  <a:schemeClr val="tx1"/>
                </a:solidFill>
                <a:latin typeface="Arial" charset="0"/>
              </a:defRPr>
            </a:lvl9pPr>
          </a:lstStyle>
          <a:p>
            <a:pPr eaLnBrk="1" hangingPunct="1"/>
            <a:r>
              <a:rPr lang="en-GB" dirty="0">
                <a:solidFill>
                  <a:schemeClr val="accent1"/>
                </a:solidFill>
                <a:cs typeface="Arial"/>
              </a:rPr>
              <a:t>Equality, diversity and inclusion (EDI) progress</a:t>
            </a:r>
          </a:p>
        </p:txBody>
      </p:sp>
    </p:spTree>
    <p:extLst>
      <p:ext uri="{BB962C8B-B14F-4D97-AF65-F5344CB8AC3E}">
        <p14:creationId xmlns:p14="http://schemas.microsoft.com/office/powerpoint/2010/main" val="20647396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FC8A9-76A9-FBA0-271B-C915D0C859CB}"/>
              </a:ext>
            </a:extLst>
          </p:cNvPr>
          <p:cNvSpPr>
            <a:spLocks noGrp="1"/>
          </p:cNvSpPr>
          <p:nvPr>
            <p:ph type="title"/>
          </p:nvPr>
        </p:nvSpPr>
        <p:spPr>
          <a:xfrm>
            <a:off x="514350" y="495300"/>
            <a:ext cx="9353550" cy="1028700"/>
          </a:xfrm>
        </p:spPr>
        <p:txBody>
          <a:bodyPr wrap="square" anchor="ctr">
            <a:normAutofit/>
          </a:bodyPr>
          <a:lstStyle/>
          <a:p>
            <a:r>
              <a:rPr lang="en-GB"/>
              <a:t>Single Point of Access (SPoA)</a:t>
            </a:r>
          </a:p>
        </p:txBody>
      </p:sp>
      <p:sp>
        <p:nvSpPr>
          <p:cNvPr id="3" name="Content Placeholder 2">
            <a:extLst>
              <a:ext uri="{FF2B5EF4-FFF2-40B4-BE49-F238E27FC236}">
                <a16:creationId xmlns:a16="http://schemas.microsoft.com/office/drawing/2014/main" id="{7947D57D-FED0-2C91-02D1-2CFC8F7606FB}"/>
              </a:ext>
            </a:extLst>
          </p:cNvPr>
          <p:cNvSpPr>
            <a:spLocks noGrp="1"/>
          </p:cNvSpPr>
          <p:nvPr>
            <p:ph idx="1"/>
          </p:nvPr>
        </p:nvSpPr>
        <p:spPr>
          <a:xfrm>
            <a:off x="522288" y="1709738"/>
            <a:ext cx="4581525" cy="3346450"/>
          </a:xfrm>
        </p:spPr>
        <p:txBody>
          <a:bodyPr wrap="square" anchor="t">
            <a:normAutofit/>
          </a:bodyPr>
          <a:lstStyle/>
          <a:p>
            <a:pPr marL="342900" indent="-342900">
              <a:lnSpc>
                <a:spcPct val="90000"/>
              </a:lnSpc>
              <a:buFont typeface="Arial" panose="020B0604020202020204" pitchFamily="34" charset="0"/>
              <a:buChar char="•"/>
            </a:pPr>
            <a:r>
              <a:rPr lang="en-GB" sz="2000" b="0"/>
              <a:t>During this year, we have seen the benefits of the North Central London (NCL) SPoA, which processed over 29,000 referrals</a:t>
            </a:r>
          </a:p>
          <a:p>
            <a:pPr marL="342900" indent="-342900">
              <a:lnSpc>
                <a:spcPct val="90000"/>
              </a:lnSpc>
              <a:buFont typeface="Arial" panose="020B0604020202020204" pitchFamily="34" charset="0"/>
              <a:buChar char="•"/>
            </a:pPr>
            <a:endParaRPr lang="en-GB" sz="2000" b="0"/>
          </a:p>
          <a:p>
            <a:pPr marL="342900" indent="-342900">
              <a:lnSpc>
                <a:spcPct val="90000"/>
              </a:lnSpc>
              <a:buFont typeface="Arial" panose="020B0604020202020204" pitchFamily="34" charset="0"/>
              <a:buChar char="•"/>
            </a:pPr>
            <a:r>
              <a:rPr lang="en-GB" sz="2000" b="0"/>
              <a:t>It benefits patients as well as improving efficiency for eye care providers</a:t>
            </a:r>
          </a:p>
          <a:p>
            <a:pPr marL="342900" indent="-342900">
              <a:lnSpc>
                <a:spcPct val="90000"/>
              </a:lnSpc>
              <a:buFont typeface="Arial" panose="020B0604020202020204" pitchFamily="34" charset="0"/>
              <a:buChar char="•"/>
            </a:pPr>
            <a:endParaRPr lang="en-GB" sz="2000" b="0"/>
          </a:p>
          <a:p>
            <a:pPr marL="342900" indent="-342900">
              <a:lnSpc>
                <a:spcPct val="90000"/>
              </a:lnSpc>
              <a:buFont typeface="Arial" panose="020B0604020202020204" pitchFamily="34" charset="0"/>
              <a:buChar char="•"/>
            </a:pPr>
            <a:r>
              <a:rPr lang="en-GB" sz="2000" b="0"/>
              <a:t>It won a prestigious HSJ Award – Acute Sector Innovation of the Year</a:t>
            </a:r>
          </a:p>
        </p:txBody>
      </p:sp>
      <p:pic>
        <p:nvPicPr>
          <p:cNvPr id="10" name="Picture 9" descr="A group of people posing for a photo&#10;&#10;AI-generated content may be incorrect.">
            <a:extLst>
              <a:ext uri="{FF2B5EF4-FFF2-40B4-BE49-F238E27FC236}">
                <a16:creationId xmlns:a16="http://schemas.microsoft.com/office/drawing/2014/main" id="{E61BB03A-8F6B-4A6B-E6D4-2249B074D374}"/>
              </a:ext>
            </a:extLst>
          </p:cNvPr>
          <p:cNvPicPr>
            <a:picLocks noChangeAspect="1"/>
          </p:cNvPicPr>
          <p:nvPr/>
        </p:nvPicPr>
        <p:blipFill>
          <a:blip r:embed="rId3">
            <a:extLst>
              <a:ext uri="{28A0092B-C50C-407E-A947-70E740481C1C}">
                <a14:useLocalDpi xmlns:a14="http://schemas.microsoft.com/office/drawing/2010/main" val="0"/>
              </a:ext>
            </a:extLst>
          </a:blip>
          <a:srcRect l="3202" r="5757" b="3"/>
          <a:stretch>
            <a:fillRect/>
          </a:stretch>
        </p:blipFill>
        <p:spPr>
          <a:xfrm>
            <a:off x="5774147" y="1709738"/>
            <a:ext cx="4581525" cy="3346450"/>
          </a:xfrm>
          <a:prstGeom prst="rect">
            <a:avLst/>
          </a:prstGeom>
          <a:noFill/>
          <a:ln>
            <a:noFill/>
          </a:ln>
        </p:spPr>
      </p:pic>
    </p:spTree>
    <p:extLst>
      <p:ext uri="{BB962C8B-B14F-4D97-AF65-F5344CB8AC3E}">
        <p14:creationId xmlns:p14="http://schemas.microsoft.com/office/powerpoint/2010/main" val="24420149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7975" y="279559"/>
            <a:ext cx="9353550" cy="1028700"/>
          </a:xfrm>
        </p:spPr>
        <p:txBody>
          <a:bodyPr/>
          <a:lstStyle/>
          <a:p>
            <a:r>
              <a:rPr lang="en-GB">
                <a:solidFill>
                  <a:schemeClr val="accent1"/>
                </a:solidFill>
              </a:rPr>
              <a:t>Moorfields Eye Charity’s donors</a:t>
            </a:r>
            <a:endParaRPr lang="en-GB">
              <a:solidFill>
                <a:srgbClr val="FF0000"/>
              </a:solidFill>
            </a:endParaRPr>
          </a:p>
        </p:txBody>
      </p:sp>
      <p:sp>
        <p:nvSpPr>
          <p:cNvPr id="5" name="AutoShape 2" descr="Image result for the ophthalmologist power list 2019"/>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charset="0"/>
              <a:ea typeface="+mn-ea"/>
              <a:cs typeface="+mn-cs"/>
            </a:endParaRPr>
          </a:p>
        </p:txBody>
      </p:sp>
      <p:pic>
        <p:nvPicPr>
          <p:cNvPr id="8" name="Picture 7">
            <a:extLst>
              <a:ext uri="{FF2B5EF4-FFF2-40B4-BE49-F238E27FC236}">
                <a16:creationId xmlns:a16="http://schemas.microsoft.com/office/drawing/2014/main" id="{68FADD0A-198B-7CC4-5F29-0B0417788721}"/>
              </a:ext>
            </a:extLst>
          </p:cNvPr>
          <p:cNvPicPr>
            <a:picLocks noChangeAspect="1"/>
          </p:cNvPicPr>
          <p:nvPr/>
        </p:nvPicPr>
        <p:blipFill>
          <a:blip r:embed="rId3"/>
          <a:stretch>
            <a:fillRect/>
          </a:stretch>
        </p:blipFill>
        <p:spPr>
          <a:xfrm>
            <a:off x="2172886" y="1308259"/>
            <a:ext cx="7846228" cy="4241482"/>
          </a:xfrm>
          <a:prstGeom prst="rect">
            <a:avLst/>
          </a:prstGeom>
        </p:spPr>
      </p:pic>
    </p:spTree>
    <p:extLst>
      <p:ext uri="{BB962C8B-B14F-4D97-AF65-F5344CB8AC3E}">
        <p14:creationId xmlns:p14="http://schemas.microsoft.com/office/powerpoint/2010/main" val="20090465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03B561-F9A0-8A82-69C3-27E83D342EC8}"/>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0D7F72C-5F7A-EBE7-9A48-5EAED6BF0B07}"/>
              </a:ext>
            </a:extLst>
          </p:cNvPr>
          <p:cNvSpPr>
            <a:spLocks noGrp="1"/>
          </p:cNvSpPr>
          <p:nvPr>
            <p:ph idx="1"/>
          </p:nvPr>
        </p:nvSpPr>
        <p:spPr>
          <a:xfrm>
            <a:off x="857250" y="2252339"/>
            <a:ext cx="2662928" cy="1028700"/>
          </a:xfrm>
        </p:spPr>
        <p:txBody>
          <a:bodyPr/>
          <a:lstStyle/>
          <a:p>
            <a:r>
              <a:rPr lang="en-US" sz="3600">
                <a:solidFill>
                  <a:schemeClr val="accent1"/>
                </a:solidFill>
                <a:latin typeface="+mj-lt"/>
              </a:rPr>
              <a:t>Discover</a:t>
            </a:r>
            <a:endParaRPr lang="en-US" sz="2800">
              <a:solidFill>
                <a:schemeClr val="accent1"/>
              </a:solidFill>
              <a:latin typeface="+mj-lt"/>
            </a:endParaRPr>
          </a:p>
        </p:txBody>
      </p:sp>
      <p:pic>
        <p:nvPicPr>
          <p:cNvPr id="5" name="Picture 4" descr="A group of surgeons performing surgery&#10;&#10;AI-generated content may be incorrect.">
            <a:extLst>
              <a:ext uri="{FF2B5EF4-FFF2-40B4-BE49-F238E27FC236}">
                <a16:creationId xmlns:a16="http://schemas.microsoft.com/office/drawing/2014/main" id="{627950DA-8D34-4839-5405-2BBE3A2C145E}"/>
              </a:ext>
            </a:extLst>
          </p:cNvPr>
          <p:cNvPicPr>
            <a:picLocks noChangeAspect="1"/>
          </p:cNvPicPr>
          <p:nvPr/>
        </p:nvPicPr>
        <p:blipFill>
          <a:blip r:embed="rId3" cstate="print">
            <a:extLst>
              <a:ext uri="{28A0092B-C50C-407E-A947-70E740481C1C}">
                <a14:useLocalDpi xmlns:a14="http://schemas.microsoft.com/office/drawing/2010/main" val="0"/>
              </a:ext>
            </a:extLst>
          </a:blip>
          <a:srcRect l="11833" r="3208"/>
          <a:stretch>
            <a:fillRect/>
          </a:stretch>
        </p:blipFill>
        <p:spPr>
          <a:xfrm>
            <a:off x="4423410" y="0"/>
            <a:ext cx="7768590" cy="6858000"/>
          </a:xfrm>
          <a:prstGeom prst="rect">
            <a:avLst/>
          </a:prstGeom>
        </p:spPr>
      </p:pic>
    </p:spTree>
    <p:extLst>
      <p:ext uri="{BB962C8B-B14F-4D97-AF65-F5344CB8AC3E}">
        <p14:creationId xmlns:p14="http://schemas.microsoft.com/office/powerpoint/2010/main" val="9005596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0375" y="495300"/>
            <a:ext cx="9353550" cy="1028700"/>
          </a:xfrm>
        </p:spPr>
        <p:txBody>
          <a:bodyPr/>
          <a:lstStyle/>
          <a:p>
            <a:r>
              <a:rPr lang="en-GB">
                <a:solidFill>
                  <a:schemeClr val="accent1"/>
                </a:solidFill>
              </a:rPr>
              <a:t>Research breakthroughs</a:t>
            </a:r>
          </a:p>
        </p:txBody>
      </p:sp>
      <p:sp>
        <p:nvSpPr>
          <p:cNvPr id="3" name="AutoShape 4" descr="https://www.moorfields.nhs.uk/sites/default/files/styles/news_listing_501px_wide/public/Moorfields2019_HR_0134.jpg?itok=B0ulvjGV"/>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charset="0"/>
              <a:ea typeface="+mn-ea"/>
              <a:cs typeface="+mn-cs"/>
            </a:endParaRPr>
          </a:p>
        </p:txBody>
      </p:sp>
      <p:pic>
        <p:nvPicPr>
          <p:cNvPr id="5" name="Picture 4" descr="A person and child sitting on an airplane&#10;&#10;AI-generated content may be incorrect.">
            <a:extLst>
              <a:ext uri="{FF2B5EF4-FFF2-40B4-BE49-F238E27FC236}">
                <a16:creationId xmlns:a16="http://schemas.microsoft.com/office/drawing/2014/main" id="{C20F8A13-80E3-6ECF-C718-73BF3F4979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1540" y="1714500"/>
            <a:ext cx="2571750" cy="3429000"/>
          </a:xfrm>
          <a:prstGeom prst="rect">
            <a:avLst/>
          </a:prstGeom>
        </p:spPr>
      </p:pic>
      <p:pic>
        <p:nvPicPr>
          <p:cNvPr id="8" name="Picture 7" descr="A baby lying on a couch with a bandage on his face&#10;&#10;AI-generated content may be incorrect.">
            <a:extLst>
              <a:ext uri="{FF2B5EF4-FFF2-40B4-BE49-F238E27FC236}">
                <a16:creationId xmlns:a16="http://schemas.microsoft.com/office/drawing/2014/main" id="{F5F6A99F-10B9-BF6A-55DB-663F2C9D4A7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66899" y="1714500"/>
            <a:ext cx="2571751" cy="3429000"/>
          </a:xfrm>
          <a:prstGeom prst="rect">
            <a:avLst/>
          </a:prstGeom>
        </p:spPr>
      </p:pic>
      <p:pic>
        <p:nvPicPr>
          <p:cNvPr id="10" name="Picture 9" descr="A child standing on a railing&#10;&#10;AI-generated content may be incorrect.">
            <a:extLst>
              <a:ext uri="{FF2B5EF4-FFF2-40B4-BE49-F238E27FC236}">
                <a16:creationId xmlns:a16="http://schemas.microsoft.com/office/drawing/2014/main" id="{32C6873B-1484-2560-E0FB-ABB3DDC1301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7107555" y="2143125"/>
            <a:ext cx="3429000" cy="2571750"/>
          </a:xfrm>
          <a:prstGeom prst="rect">
            <a:avLst/>
          </a:prstGeom>
        </p:spPr>
      </p:pic>
    </p:spTree>
    <p:extLst>
      <p:ext uri="{BB962C8B-B14F-4D97-AF65-F5344CB8AC3E}">
        <p14:creationId xmlns:p14="http://schemas.microsoft.com/office/powerpoint/2010/main" val="6174059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4350" y="237720"/>
            <a:ext cx="9353550" cy="1028700"/>
          </a:xfrm>
        </p:spPr>
        <p:txBody>
          <a:bodyPr/>
          <a:lstStyle/>
          <a:p>
            <a:r>
              <a:rPr lang="en-GB" dirty="0">
                <a:solidFill>
                  <a:schemeClr val="accent1"/>
                </a:solidFill>
              </a:rPr>
              <a:t>House rules – Annual General Meeting</a:t>
            </a:r>
          </a:p>
        </p:txBody>
      </p:sp>
      <p:sp>
        <p:nvSpPr>
          <p:cNvPr id="6" name="Title 3"/>
          <p:cNvSpPr txBox="1">
            <a:spLocks noChangeArrowheads="1"/>
          </p:cNvSpPr>
          <p:nvPr/>
        </p:nvSpPr>
        <p:spPr bwMode="auto">
          <a:xfrm>
            <a:off x="514350" y="1266420"/>
            <a:ext cx="10717530" cy="4199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ctr" anchorCtr="0" compatLnSpc="1">
            <a:prstTxWarp prst="textNoShape">
              <a:avLst/>
            </a:prstTxWarp>
            <a:normAutofit fontScale="75000" lnSpcReduction="20000"/>
          </a:bodyPr>
          <a:lstStyle>
            <a:lvl1pPr algn="l" rtl="0" fontAlgn="base">
              <a:spcBef>
                <a:spcPct val="0"/>
              </a:spcBef>
              <a:spcAft>
                <a:spcPct val="0"/>
              </a:spcAft>
              <a:defRPr sz="2800" b="1" kern="1200">
                <a:solidFill>
                  <a:schemeClr val="tx1"/>
                </a:solidFill>
                <a:latin typeface="+mj-lt"/>
                <a:ea typeface="+mj-ea"/>
                <a:cs typeface="+mj-cs"/>
              </a:defRPr>
            </a:lvl1pPr>
            <a:lvl2pPr algn="l" rtl="0" fontAlgn="base">
              <a:spcBef>
                <a:spcPct val="0"/>
              </a:spcBef>
              <a:spcAft>
                <a:spcPct val="0"/>
              </a:spcAft>
              <a:defRPr sz="2800" b="1">
                <a:solidFill>
                  <a:schemeClr val="tx1"/>
                </a:solidFill>
                <a:latin typeface="Arial" charset="0"/>
              </a:defRPr>
            </a:lvl2pPr>
            <a:lvl3pPr algn="l" rtl="0" fontAlgn="base">
              <a:spcBef>
                <a:spcPct val="0"/>
              </a:spcBef>
              <a:spcAft>
                <a:spcPct val="0"/>
              </a:spcAft>
              <a:defRPr sz="2800" b="1">
                <a:solidFill>
                  <a:schemeClr val="tx1"/>
                </a:solidFill>
                <a:latin typeface="Arial" charset="0"/>
              </a:defRPr>
            </a:lvl3pPr>
            <a:lvl4pPr algn="l" rtl="0" fontAlgn="base">
              <a:spcBef>
                <a:spcPct val="0"/>
              </a:spcBef>
              <a:spcAft>
                <a:spcPct val="0"/>
              </a:spcAft>
              <a:defRPr sz="2800" b="1">
                <a:solidFill>
                  <a:schemeClr val="tx1"/>
                </a:solidFill>
                <a:latin typeface="Arial" charset="0"/>
              </a:defRPr>
            </a:lvl4pPr>
            <a:lvl5pPr algn="l" rtl="0" fontAlgn="base">
              <a:spcBef>
                <a:spcPct val="0"/>
              </a:spcBef>
              <a:spcAft>
                <a:spcPct val="0"/>
              </a:spcAft>
              <a:defRPr sz="2800" b="1">
                <a:solidFill>
                  <a:schemeClr val="tx1"/>
                </a:solidFill>
                <a:latin typeface="Arial" charset="0"/>
              </a:defRPr>
            </a:lvl5pPr>
            <a:lvl6pPr marL="457200" algn="l" rtl="0" fontAlgn="base">
              <a:spcBef>
                <a:spcPct val="0"/>
              </a:spcBef>
              <a:spcAft>
                <a:spcPct val="0"/>
              </a:spcAft>
              <a:defRPr sz="2800" b="1">
                <a:solidFill>
                  <a:schemeClr val="tx1"/>
                </a:solidFill>
                <a:latin typeface="Arial" charset="0"/>
              </a:defRPr>
            </a:lvl6pPr>
            <a:lvl7pPr marL="914400" algn="l" rtl="0" fontAlgn="base">
              <a:spcBef>
                <a:spcPct val="0"/>
              </a:spcBef>
              <a:spcAft>
                <a:spcPct val="0"/>
              </a:spcAft>
              <a:defRPr sz="2800" b="1">
                <a:solidFill>
                  <a:schemeClr val="tx1"/>
                </a:solidFill>
                <a:latin typeface="Arial" charset="0"/>
              </a:defRPr>
            </a:lvl7pPr>
            <a:lvl8pPr marL="1371600" algn="l" rtl="0" fontAlgn="base">
              <a:spcBef>
                <a:spcPct val="0"/>
              </a:spcBef>
              <a:spcAft>
                <a:spcPct val="0"/>
              </a:spcAft>
              <a:defRPr sz="2800" b="1">
                <a:solidFill>
                  <a:schemeClr val="tx1"/>
                </a:solidFill>
                <a:latin typeface="Arial" charset="0"/>
              </a:defRPr>
            </a:lvl8pPr>
            <a:lvl9pPr marL="1828800" algn="l" rtl="0" fontAlgn="base">
              <a:spcBef>
                <a:spcPct val="0"/>
              </a:spcBef>
              <a:spcAft>
                <a:spcPct val="0"/>
              </a:spcAft>
              <a:defRPr sz="2800" b="1">
                <a:solidFill>
                  <a:schemeClr val="tx1"/>
                </a:solidFill>
                <a:latin typeface="Arial" charset="0"/>
              </a:defRPr>
            </a:lvl9p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Arial"/>
                <a:ea typeface="+mj-ea"/>
                <a:cs typeface="Arial"/>
              </a:rPr>
              <a:t>This meeting is being </a:t>
            </a:r>
            <a:r>
              <a:rPr lang="en-GB" sz="2400" b="0" dirty="0">
                <a:solidFill>
                  <a:prstClr val="black"/>
                </a:solidFill>
                <a:latin typeface="Arial"/>
                <a:cs typeface="Arial"/>
              </a:rPr>
              <a:t>streamed</a:t>
            </a:r>
            <a:r>
              <a:rPr kumimoji="0" lang="en-GB" sz="2400" b="0" i="0" u="none" strike="noStrike" kern="1200" cap="none" spc="0" normalizeH="0" baseline="0" noProof="0" dirty="0">
                <a:ln>
                  <a:noFill/>
                </a:ln>
                <a:solidFill>
                  <a:prstClr val="black"/>
                </a:solidFill>
                <a:effectLst/>
                <a:uLnTx/>
                <a:uFillTx/>
                <a:latin typeface="Arial"/>
                <a:ea typeface="+mj-ea"/>
                <a:cs typeface="Arial"/>
              </a:rPr>
              <a:t> and will be posted online for those who could not attend.</a:t>
            </a:r>
          </a:p>
          <a:p>
            <a:pPr marR="0" lvl="0" algn="l" defTabSz="914400" rtl="0" eaLnBrk="1" fontAlgn="auto" latinLnBrk="0" hangingPunct="1">
              <a:lnSpc>
                <a:spcPct val="100000"/>
              </a:lnSpc>
              <a:spcBef>
                <a:spcPts val="0"/>
              </a:spcBef>
              <a:spcAft>
                <a:spcPts val="0"/>
              </a:spcAft>
              <a:buClrTx/>
              <a:buSzTx/>
              <a:tabLst/>
              <a:defRPr/>
            </a:pPr>
            <a:endParaRPr lang="en-GB" sz="2400" b="0" dirty="0">
              <a:solidFill>
                <a:prstClr val="black"/>
              </a:solidFill>
              <a:latin typeface="Arial"/>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Arial"/>
                <a:ea typeface="+mj-ea"/>
                <a:cs typeface="Arial" panose="020B0604020202020204" pitchFamily="34" charset="0"/>
              </a:rPr>
              <a:t>Please try and keep noise to a minimum as it may be heard for those online to hear what is being said and please keep your phones on silent.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2400" b="0" dirty="0">
              <a:solidFill>
                <a:prstClr val="black"/>
              </a:solidFill>
              <a:latin typeface="Arial"/>
              <a:cs typeface="Arial" panose="020B0604020202020204" pitchFamily="34" charset="0"/>
            </a:endParaRPr>
          </a:p>
          <a:p>
            <a:pPr marL="342900" indent="-342900" eaLnBrk="1" fontAlgn="auto" hangingPunct="1">
              <a:spcBef>
                <a:spcPts val="0"/>
              </a:spcBef>
              <a:spcAft>
                <a:spcPts val="0"/>
              </a:spcAft>
              <a:buFont typeface="Arial" panose="020B0604020202020204" pitchFamily="34" charset="0"/>
              <a:buChar char="•"/>
              <a:defRPr/>
            </a:pPr>
            <a:r>
              <a:rPr lang="en-GB" sz="2400" b="0" dirty="0">
                <a:solidFill>
                  <a:prstClr val="black"/>
                </a:solidFill>
                <a:cs typeface="Arial"/>
              </a:rPr>
              <a:t>If you are online and don’t want to be seen please leave your camera off.</a:t>
            </a:r>
          </a:p>
          <a:p>
            <a:pPr eaLnBrk="1" fontAlgn="auto" hangingPunct="1">
              <a:spcBef>
                <a:spcPts val="0"/>
              </a:spcBef>
              <a:spcAft>
                <a:spcPts val="0"/>
              </a:spcAft>
              <a:defRPr/>
            </a:pPr>
            <a:endParaRPr lang="en-GB" sz="2400" b="0" dirty="0">
              <a:solidFill>
                <a:prstClr val="black"/>
              </a:solidFill>
              <a:cs typeface="Arial" panose="020B0604020202020204" pitchFamily="34" charset="0"/>
            </a:endParaRPr>
          </a:p>
          <a:p>
            <a:pPr marL="342900" indent="-342900" eaLnBrk="1" fontAlgn="auto" hangingPunct="1">
              <a:spcBef>
                <a:spcPts val="0"/>
              </a:spcBef>
              <a:spcAft>
                <a:spcPts val="0"/>
              </a:spcAft>
              <a:buFont typeface="Arial" panose="020B0604020202020204" pitchFamily="34" charset="0"/>
              <a:buChar char="•"/>
              <a:defRPr/>
            </a:pPr>
            <a:r>
              <a:rPr kumimoji="0" lang="en-GB" sz="2400" b="0" i="0" u="none" strike="noStrike" kern="1200" cap="none" spc="0" normalizeH="0" baseline="0" noProof="0" dirty="0">
                <a:ln>
                  <a:noFill/>
                </a:ln>
                <a:solidFill>
                  <a:prstClr val="black"/>
                </a:solidFill>
                <a:effectLst/>
                <a:uLnTx/>
                <a:uFillTx/>
                <a:latin typeface="Arial"/>
                <a:ea typeface="+mj-ea"/>
                <a:cs typeface="Arial"/>
              </a:rPr>
              <a:t>We are not expecting a fire alarm drill so if the alarm goes off, </a:t>
            </a:r>
            <a:r>
              <a:rPr lang="en-GB" sz="2400" b="0" dirty="0">
                <a:latin typeface="Arial"/>
                <a:cs typeface="Arial"/>
              </a:rPr>
              <a:t>please follow guidance from our staff</a:t>
            </a:r>
            <a:endParaRPr lang="en-GB" sz="2400" b="0" i="0" u="none" strike="noStrike" kern="1200" cap="none" spc="0" normalizeH="0" baseline="0" noProof="0" dirty="0">
              <a:ln>
                <a:noFill/>
              </a:ln>
              <a:effectLst/>
              <a:uLnTx/>
              <a:uFillTx/>
              <a:latin typeface="Arial"/>
              <a:cs typeface="Arial"/>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effectLst/>
              <a:uLnTx/>
              <a:uFillTx/>
              <a:latin typeface="Arial"/>
              <a:ea typeface="+mj-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effectLst/>
                <a:uLnTx/>
                <a:uFillTx/>
                <a:latin typeface="Arial"/>
                <a:ea typeface="+mj-ea"/>
                <a:cs typeface="Arial"/>
              </a:rPr>
              <a:t>After the main presentations, there will be a chance for you to ask questions.</a:t>
            </a:r>
            <a:endParaRPr lang="en-GB" sz="2400" b="0" i="0" u="none" strike="noStrike" kern="1200" cap="none" spc="0" normalizeH="0" baseline="0" noProof="0" dirty="0">
              <a:ln>
                <a:noFill/>
              </a:ln>
              <a:effectLst/>
              <a:uLnTx/>
              <a:uFillTx/>
              <a:latin typeface="Arial"/>
              <a:cs typeface="Arial"/>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2400" b="0" dirty="0">
              <a:solidFill>
                <a:prstClr val="black"/>
              </a:solidFill>
              <a:latin typeface="Arial"/>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Arial"/>
                <a:ea typeface="+mj-ea"/>
                <a:cs typeface="Arial"/>
              </a:rPr>
              <a:t>Before these are opened to the audience in the room, we will be answering those submitted in advance of the AGM. </a:t>
            </a:r>
            <a:endParaRPr lang="en-GB" sz="2400" b="0" i="0" u="none" strike="noStrike" kern="1200" cap="none" spc="0" normalizeH="0" baseline="0" noProof="0" dirty="0">
              <a:ln>
                <a:noFill/>
              </a:ln>
              <a:solidFill>
                <a:prstClr val="black"/>
              </a:solidFill>
              <a:effectLst/>
              <a:uLnTx/>
              <a:uFillTx/>
              <a:latin typeface="Arial"/>
              <a:cs typeface="Arial"/>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1" i="0" u="none" strike="noStrike" kern="1200" cap="none" spc="0" normalizeH="0" baseline="0" noProof="0" dirty="0">
              <a:ln>
                <a:noFill/>
              </a:ln>
              <a:solidFill>
                <a:srgbClr val="005EB8"/>
              </a:solidFill>
              <a:effectLst/>
              <a:uLnTx/>
              <a:uFillTx/>
              <a:latin typeface="Arial"/>
              <a:ea typeface="+mj-ea"/>
              <a:cs typeface="Arial"/>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Arial"/>
                <a:ea typeface="+mn-ea"/>
                <a:cs typeface="Arial"/>
              </a:rPr>
              <a:t>If you are asking a question, you will be asked your name and if you are a patient, staff member or stakeholder.</a:t>
            </a:r>
            <a:endParaRPr lang="en-GB" sz="2400" dirty="0">
              <a:solidFill>
                <a:prstClr val="black"/>
              </a:solidFill>
              <a:latin typeface="Arial"/>
              <a:cs typeface="Arial"/>
            </a:endParaRPr>
          </a:p>
        </p:txBody>
      </p:sp>
    </p:spTree>
    <p:extLst>
      <p:ext uri="{BB962C8B-B14F-4D97-AF65-F5344CB8AC3E}">
        <p14:creationId xmlns:p14="http://schemas.microsoft.com/office/powerpoint/2010/main" val="34573794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5073F-F5EF-3EE9-EEB7-347736F4B3B4}"/>
              </a:ext>
            </a:extLst>
          </p:cNvPr>
          <p:cNvSpPr>
            <a:spLocks noGrp="1"/>
          </p:cNvSpPr>
          <p:nvPr>
            <p:ph type="title"/>
          </p:nvPr>
        </p:nvSpPr>
        <p:spPr>
          <a:xfrm>
            <a:off x="514350" y="136954"/>
            <a:ext cx="9353550" cy="1028700"/>
          </a:xfrm>
        </p:spPr>
        <p:txBody>
          <a:bodyPr/>
          <a:lstStyle/>
          <a:p>
            <a:r>
              <a:rPr lang="en-GB">
                <a:solidFill>
                  <a:schemeClr val="accent1"/>
                </a:solidFill>
                <a:cs typeface="Arial"/>
              </a:rPr>
              <a:t>Moorfields' research in numbers</a:t>
            </a:r>
          </a:p>
        </p:txBody>
      </p:sp>
      <p:sp>
        <p:nvSpPr>
          <p:cNvPr id="3" name="Content Placeholder 2">
            <a:extLst>
              <a:ext uri="{FF2B5EF4-FFF2-40B4-BE49-F238E27FC236}">
                <a16:creationId xmlns:a16="http://schemas.microsoft.com/office/drawing/2014/main" id="{EF8691C3-2A8B-D2A7-FAD5-21E45BD5786C}"/>
              </a:ext>
            </a:extLst>
          </p:cNvPr>
          <p:cNvSpPr>
            <a:spLocks noGrp="1"/>
          </p:cNvSpPr>
          <p:nvPr>
            <p:ph idx="1"/>
          </p:nvPr>
        </p:nvSpPr>
        <p:spPr>
          <a:xfrm>
            <a:off x="1667916" y="1351391"/>
            <a:ext cx="9353550" cy="3850803"/>
          </a:xfrm>
        </p:spPr>
        <p:txBody>
          <a:bodyPr/>
          <a:lstStyle/>
          <a:p>
            <a:pPr>
              <a:lnSpc>
                <a:spcPts val="4040"/>
              </a:lnSpc>
            </a:pPr>
            <a:r>
              <a:rPr lang="en-GB"/>
              <a:t>Total number of studies – 159 </a:t>
            </a:r>
          </a:p>
          <a:p>
            <a:pPr>
              <a:lnSpc>
                <a:spcPts val="4040"/>
              </a:lnSpc>
            </a:pPr>
            <a:endParaRPr lang="en-GB"/>
          </a:p>
          <a:p>
            <a:pPr>
              <a:lnSpc>
                <a:spcPts val="4040"/>
              </a:lnSpc>
            </a:pPr>
            <a:r>
              <a:rPr lang="en-GB"/>
              <a:t>Breakdown of studies – 43% commercial, 57% non-commercial</a:t>
            </a:r>
          </a:p>
          <a:p>
            <a:pPr>
              <a:lnSpc>
                <a:spcPts val="4040"/>
              </a:lnSpc>
            </a:pPr>
            <a:endParaRPr lang="en-GB"/>
          </a:p>
          <a:p>
            <a:pPr>
              <a:lnSpc>
                <a:spcPts val="4040"/>
              </a:lnSpc>
            </a:pPr>
            <a:r>
              <a:rPr lang="en-GB"/>
              <a:t>5071 research participants recruited</a:t>
            </a:r>
          </a:p>
          <a:p>
            <a:pPr>
              <a:lnSpc>
                <a:spcPts val="4040"/>
              </a:lnSpc>
            </a:pPr>
            <a:endParaRPr lang="en-GB"/>
          </a:p>
          <a:p>
            <a:pPr>
              <a:lnSpc>
                <a:spcPts val="4040"/>
              </a:lnSpc>
            </a:pPr>
            <a:r>
              <a:rPr lang="en-GB"/>
              <a:t>Total patients registered on ROAM – 3743</a:t>
            </a:r>
          </a:p>
        </p:txBody>
      </p:sp>
      <p:pic>
        <p:nvPicPr>
          <p:cNvPr id="4" name="Picture 3">
            <a:extLst>
              <a:ext uri="{FF2B5EF4-FFF2-40B4-BE49-F238E27FC236}">
                <a16:creationId xmlns:a16="http://schemas.microsoft.com/office/drawing/2014/main" id="{268B1434-E827-E5F9-982E-1DB0FBB9BE02}"/>
              </a:ext>
            </a:extLst>
          </p:cNvPr>
          <p:cNvPicPr>
            <a:picLocks noChangeAspect="1"/>
          </p:cNvPicPr>
          <p:nvPr/>
        </p:nvPicPr>
        <p:blipFill>
          <a:blip r:embed="rId3"/>
          <a:stretch>
            <a:fillRect/>
          </a:stretch>
        </p:blipFill>
        <p:spPr>
          <a:xfrm>
            <a:off x="540156" y="3429000"/>
            <a:ext cx="729234" cy="871728"/>
          </a:xfrm>
          <a:prstGeom prst="rect">
            <a:avLst/>
          </a:prstGeom>
        </p:spPr>
      </p:pic>
      <p:pic>
        <p:nvPicPr>
          <p:cNvPr id="6" name="Picture 5">
            <a:extLst>
              <a:ext uri="{FF2B5EF4-FFF2-40B4-BE49-F238E27FC236}">
                <a16:creationId xmlns:a16="http://schemas.microsoft.com/office/drawing/2014/main" id="{4BC72422-7C19-DACE-0A4A-61494B3FFFCC}"/>
              </a:ext>
            </a:extLst>
          </p:cNvPr>
          <p:cNvPicPr>
            <a:picLocks noChangeAspect="1"/>
          </p:cNvPicPr>
          <p:nvPr/>
        </p:nvPicPr>
        <p:blipFill>
          <a:blip r:embed="rId4"/>
          <a:stretch>
            <a:fillRect/>
          </a:stretch>
        </p:blipFill>
        <p:spPr>
          <a:xfrm>
            <a:off x="456336" y="2414310"/>
            <a:ext cx="896874" cy="813054"/>
          </a:xfrm>
          <a:prstGeom prst="rect">
            <a:avLst/>
          </a:prstGeom>
        </p:spPr>
      </p:pic>
      <p:pic>
        <p:nvPicPr>
          <p:cNvPr id="7" name="Picture 6">
            <a:extLst>
              <a:ext uri="{FF2B5EF4-FFF2-40B4-BE49-F238E27FC236}">
                <a16:creationId xmlns:a16="http://schemas.microsoft.com/office/drawing/2014/main" id="{CAB55AC0-193A-1AD9-7357-FAF0B2E6D90C}"/>
              </a:ext>
            </a:extLst>
          </p:cNvPr>
          <p:cNvPicPr>
            <a:picLocks noChangeAspect="1"/>
          </p:cNvPicPr>
          <p:nvPr/>
        </p:nvPicPr>
        <p:blipFill>
          <a:blip r:embed="rId5"/>
          <a:stretch>
            <a:fillRect/>
          </a:stretch>
        </p:blipFill>
        <p:spPr>
          <a:xfrm>
            <a:off x="540156" y="1219006"/>
            <a:ext cx="729234" cy="888492"/>
          </a:xfrm>
          <a:prstGeom prst="rect">
            <a:avLst/>
          </a:prstGeom>
        </p:spPr>
      </p:pic>
      <p:pic>
        <p:nvPicPr>
          <p:cNvPr id="8" name="Picture 7">
            <a:extLst>
              <a:ext uri="{FF2B5EF4-FFF2-40B4-BE49-F238E27FC236}">
                <a16:creationId xmlns:a16="http://schemas.microsoft.com/office/drawing/2014/main" id="{042AB929-7B86-73BF-DAC8-29B42B42C9BC}"/>
              </a:ext>
            </a:extLst>
          </p:cNvPr>
          <p:cNvPicPr>
            <a:picLocks noChangeAspect="1"/>
          </p:cNvPicPr>
          <p:nvPr/>
        </p:nvPicPr>
        <p:blipFill>
          <a:blip r:embed="rId6"/>
          <a:stretch>
            <a:fillRect/>
          </a:stretch>
        </p:blipFill>
        <p:spPr>
          <a:xfrm>
            <a:off x="540156" y="4453557"/>
            <a:ext cx="846582" cy="771144"/>
          </a:xfrm>
          <a:prstGeom prst="rect">
            <a:avLst/>
          </a:prstGeom>
        </p:spPr>
      </p:pic>
    </p:spTree>
    <p:extLst>
      <p:ext uri="{BB962C8B-B14F-4D97-AF65-F5344CB8AC3E}">
        <p14:creationId xmlns:p14="http://schemas.microsoft.com/office/powerpoint/2010/main" val="18574881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F1B30F5-B804-492B-1F48-3AE668962547}"/>
              </a:ext>
            </a:extLst>
          </p:cNvPr>
          <p:cNvPicPr>
            <a:picLocks noChangeAspect="1"/>
          </p:cNvPicPr>
          <p:nvPr/>
        </p:nvPicPr>
        <p:blipFill>
          <a:blip r:embed="rId3"/>
          <a:srcRect l="47909" t="-1" r="1" b="1545"/>
          <a:stretch>
            <a:fillRect/>
          </a:stretch>
        </p:blipFill>
        <p:spPr>
          <a:xfrm>
            <a:off x="7315200" y="1257300"/>
            <a:ext cx="4206238" cy="4183380"/>
          </a:xfrm>
          <a:prstGeom prst="ellipse">
            <a:avLst/>
          </a:prstGeom>
        </p:spPr>
      </p:pic>
      <p:sp>
        <p:nvSpPr>
          <p:cNvPr id="2" name="Title 1"/>
          <p:cNvSpPr>
            <a:spLocks noGrp="1"/>
          </p:cNvSpPr>
          <p:nvPr>
            <p:ph type="title"/>
          </p:nvPr>
        </p:nvSpPr>
        <p:spPr>
          <a:xfrm>
            <a:off x="481318" y="448252"/>
            <a:ext cx="9353550" cy="1028700"/>
          </a:xfrm>
        </p:spPr>
        <p:txBody>
          <a:bodyPr/>
          <a:lstStyle/>
          <a:p>
            <a:r>
              <a:rPr lang="en-GB">
                <a:solidFill>
                  <a:schemeClr val="accent1"/>
                </a:solidFill>
              </a:rPr>
              <a:t>Moorfields Eye Charity’s impact</a:t>
            </a:r>
            <a:endParaRPr lang="en-GB">
              <a:solidFill>
                <a:srgbClr val="FF0000"/>
              </a:solidFill>
            </a:endParaRPr>
          </a:p>
        </p:txBody>
      </p:sp>
      <p:sp>
        <p:nvSpPr>
          <p:cNvPr id="5" name="AutoShape 2" descr="Image result for the ophthalmologist power list 2019"/>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Content Placeholder 2">
            <a:extLst>
              <a:ext uri="{FF2B5EF4-FFF2-40B4-BE49-F238E27FC236}">
                <a16:creationId xmlns:a16="http://schemas.microsoft.com/office/drawing/2014/main" id="{C5B66F5C-8C12-83F0-F748-CD4DA65756D6}"/>
              </a:ext>
            </a:extLst>
          </p:cNvPr>
          <p:cNvSpPr>
            <a:spLocks noGrp="1"/>
          </p:cNvSpPr>
          <p:nvPr>
            <p:ph idx="1"/>
          </p:nvPr>
        </p:nvSpPr>
        <p:spPr>
          <a:xfrm>
            <a:off x="460375" y="1974433"/>
            <a:ext cx="5969952" cy="3346450"/>
          </a:xfrm>
        </p:spPr>
        <p:txBody>
          <a:bodyPr/>
          <a:lstStyle/>
          <a:p>
            <a:pPr marL="342900" lvl="0" indent="-342900">
              <a:buSzPts val="1000"/>
              <a:buFont typeface="Symbol" panose="05050102010706020507" pitchFamily="18" charset="2"/>
              <a:buChar char=""/>
              <a:tabLst>
                <a:tab pos="457200" algn="l"/>
              </a:tabLst>
            </a:pPr>
            <a:r>
              <a:rPr lang="en-GB" sz="2800" b="0">
                <a:effectLst/>
                <a:latin typeface="+mj-lt"/>
                <a:ea typeface="Times New Roman" panose="02020603050405020304" pitchFamily="18" charset="0"/>
              </a:rPr>
              <a:t>Investing in innovations, research, patient care, staff wellbeing and training</a:t>
            </a:r>
            <a:endParaRPr lang="en-GB" sz="2800" b="0">
              <a:effectLst/>
              <a:latin typeface="+mj-lt"/>
              <a:ea typeface="Calibri" panose="020F0502020204030204" pitchFamily="34" charset="0"/>
            </a:endParaRPr>
          </a:p>
          <a:p>
            <a:endParaRPr lang="en-GB" sz="2800" b="0">
              <a:effectLst/>
              <a:latin typeface="+mj-lt"/>
              <a:ea typeface="Calibri" panose="020F0502020204030204" pitchFamily="34" charset="0"/>
            </a:endParaRPr>
          </a:p>
          <a:p>
            <a:pPr marL="342900" lvl="0" indent="-342900">
              <a:buSzPts val="1000"/>
              <a:buFont typeface="Symbol" panose="05050102010706020507" pitchFamily="18" charset="2"/>
              <a:buChar char=""/>
              <a:tabLst>
                <a:tab pos="457200" algn="l"/>
              </a:tabLst>
            </a:pPr>
            <a:r>
              <a:rPr lang="en-GB" sz="2800" b="0">
                <a:effectLst/>
                <a:latin typeface="+mj-lt"/>
                <a:ea typeface="Times New Roman" panose="02020603050405020304" pitchFamily="18" charset="0"/>
              </a:rPr>
              <a:t>Changing lives of patients at Moorfields and elsewhere.</a:t>
            </a:r>
          </a:p>
          <a:p>
            <a:endParaRPr lang="en-US" sz="2800" b="0"/>
          </a:p>
          <a:p>
            <a:endParaRPr lang="en-US" sz="2800" b="0"/>
          </a:p>
        </p:txBody>
      </p:sp>
    </p:spTree>
    <p:extLst>
      <p:ext uri="{BB962C8B-B14F-4D97-AF65-F5344CB8AC3E}">
        <p14:creationId xmlns:p14="http://schemas.microsoft.com/office/powerpoint/2010/main" val="31401939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D939DB-A2F2-C417-B217-BB5D3E0B740A}"/>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1CFF511-9CA8-D9C2-F2D1-253C2E06EA79}"/>
              </a:ext>
            </a:extLst>
          </p:cNvPr>
          <p:cNvSpPr>
            <a:spLocks noGrp="1"/>
          </p:cNvSpPr>
          <p:nvPr>
            <p:ph idx="1"/>
          </p:nvPr>
        </p:nvSpPr>
        <p:spPr>
          <a:xfrm>
            <a:off x="857250" y="2252339"/>
            <a:ext cx="2662928" cy="1028700"/>
          </a:xfrm>
        </p:spPr>
        <p:txBody>
          <a:bodyPr/>
          <a:lstStyle/>
          <a:p>
            <a:r>
              <a:rPr lang="en-US" sz="3600">
                <a:solidFill>
                  <a:schemeClr val="accent1"/>
                </a:solidFill>
                <a:latin typeface="+mj-lt"/>
              </a:rPr>
              <a:t>Develop</a:t>
            </a:r>
            <a:endParaRPr lang="en-US" sz="2800">
              <a:solidFill>
                <a:schemeClr val="accent1"/>
              </a:solidFill>
              <a:latin typeface="+mj-lt"/>
            </a:endParaRPr>
          </a:p>
        </p:txBody>
      </p:sp>
      <p:pic>
        <p:nvPicPr>
          <p:cNvPr id="6" name="Picture 5" descr="A close-up of a person&amp;#39;s hands&#10;&#10;AI-generated content may be incorrect.">
            <a:extLst>
              <a:ext uri="{FF2B5EF4-FFF2-40B4-BE49-F238E27FC236}">
                <a16:creationId xmlns:a16="http://schemas.microsoft.com/office/drawing/2014/main" id="{6062655D-5F3D-9302-B2FE-3BA9CE62F860}"/>
              </a:ext>
            </a:extLst>
          </p:cNvPr>
          <p:cNvPicPr>
            <a:picLocks noChangeAspect="1"/>
          </p:cNvPicPr>
          <p:nvPr/>
        </p:nvPicPr>
        <p:blipFill>
          <a:blip r:embed="rId3"/>
          <a:srcRect l="5650" r="-847" b="22787"/>
          <a:stretch>
            <a:fillRect/>
          </a:stretch>
        </p:blipFill>
        <p:spPr>
          <a:xfrm>
            <a:off x="6673041" y="0"/>
            <a:ext cx="5631850" cy="6856890"/>
          </a:xfrm>
          <a:prstGeom prst="rect">
            <a:avLst/>
          </a:prstGeom>
        </p:spPr>
      </p:pic>
    </p:spTree>
    <p:extLst>
      <p:ext uri="{BB962C8B-B14F-4D97-AF65-F5344CB8AC3E}">
        <p14:creationId xmlns:p14="http://schemas.microsoft.com/office/powerpoint/2010/main" val="31907945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EEABF20-D64A-2473-607B-B56498F3160C}"/>
              </a:ext>
            </a:extLst>
          </p:cNvPr>
          <p:cNvSpPr>
            <a:spLocks noGrp="1"/>
          </p:cNvSpPr>
          <p:nvPr>
            <p:ph idx="1"/>
          </p:nvPr>
        </p:nvSpPr>
        <p:spPr>
          <a:xfrm>
            <a:off x="249638" y="677938"/>
            <a:ext cx="5595872" cy="5501307"/>
          </a:xfrm>
        </p:spPr>
        <p:txBody>
          <a:bodyPr vert="horz" lIns="0" tIns="45720" rIns="91440" bIns="45720" rtlCol="0" anchor="t">
            <a:noAutofit/>
          </a:bodyPr>
          <a:lstStyle/>
          <a:p>
            <a:pPr marL="342900" indent="-342900">
              <a:spcBef>
                <a:spcPts val="0"/>
              </a:spcBef>
              <a:spcAft>
                <a:spcPts val="0"/>
              </a:spcAft>
              <a:buFont typeface="Arial" panose="020B0604020202020204" pitchFamily="34" charset="0"/>
              <a:buChar char="•"/>
            </a:pPr>
            <a:endParaRPr lang="en-GB" sz="21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342900" indent="-342900">
              <a:spcBef>
                <a:spcPts val="0"/>
              </a:spcBef>
              <a:spcAft>
                <a:spcPts val="0"/>
              </a:spcAft>
              <a:buFont typeface="Arial" panose="020B0604020202020204" pitchFamily="34" charset="0"/>
              <a:buChar char="•"/>
            </a:pPr>
            <a:r>
              <a:rPr lang="en-GB" sz="2100" dirty="0">
                <a:solidFill>
                  <a:srgbClr val="000000"/>
                </a:solidFill>
                <a:latin typeface="Arial"/>
                <a:cs typeface="Arial"/>
              </a:rPr>
              <a:t>Wayfinding </a:t>
            </a:r>
            <a:r>
              <a:rPr lang="en-GB" sz="2100" b="0" dirty="0">
                <a:solidFill>
                  <a:srgbClr val="000000"/>
                </a:solidFill>
                <a:latin typeface="Arial"/>
                <a:cs typeface="Arial"/>
              </a:rPr>
              <a:t>– launched a transport survey for patients to input into the development of our wayfinding strategy. More than 500 patients responded to the survey.</a:t>
            </a:r>
          </a:p>
          <a:p>
            <a:pPr marL="342900" indent="-342900">
              <a:spcBef>
                <a:spcPts val="0"/>
              </a:spcBef>
              <a:spcAft>
                <a:spcPts val="0"/>
              </a:spcAft>
              <a:buFont typeface="Arial" panose="020B0604020202020204" pitchFamily="34" charset="0"/>
              <a:buChar char="•"/>
            </a:pPr>
            <a:endParaRPr lang="en-GB" sz="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342900" indent="-342900">
              <a:spcBef>
                <a:spcPts val="0"/>
              </a:spcBef>
              <a:spcAft>
                <a:spcPts val="0"/>
              </a:spcAft>
              <a:buFont typeface="Arial" panose="020B0604020202020204" pitchFamily="34" charset="0"/>
              <a:buChar char="•"/>
            </a:pPr>
            <a:r>
              <a:rPr kumimoji="0" lang="en-GB" sz="2100" i="0" u="none" strike="noStrike" kern="1200" cap="none" spc="0" normalizeH="0" baseline="0" noProof="0" dirty="0">
                <a:ln>
                  <a:noFill/>
                </a:ln>
                <a:solidFill>
                  <a:srgbClr val="000000"/>
                </a:solidFill>
                <a:effectLst/>
                <a:uLnTx/>
                <a:uFillTx/>
                <a:latin typeface="Arial"/>
                <a:cs typeface="Arial"/>
              </a:rPr>
              <a:t>Topping out </a:t>
            </a:r>
            <a:r>
              <a:rPr kumimoji="0" lang="en-GB" sz="2100" b="0" i="0" u="none" strike="noStrike" kern="1200" cap="none" spc="0" normalizeH="0" baseline="0" noProof="0" dirty="0">
                <a:ln>
                  <a:noFill/>
                </a:ln>
                <a:solidFill>
                  <a:srgbClr val="000000"/>
                </a:solidFill>
                <a:effectLst/>
                <a:uLnTx/>
                <a:uFillTx/>
                <a:latin typeface="Arial"/>
                <a:cs typeface="Arial"/>
              </a:rPr>
              <a:t>– the building reached its maximum height</a:t>
            </a:r>
            <a:r>
              <a:rPr lang="en-GB" sz="2100" b="0" dirty="0">
                <a:solidFill>
                  <a:srgbClr val="000000"/>
                </a:solidFill>
                <a:latin typeface="Arial"/>
                <a:cs typeface="Arial"/>
              </a:rPr>
              <a:t> in December 2024.</a:t>
            </a:r>
          </a:p>
          <a:p>
            <a:pPr marL="342900" indent="-342900">
              <a:spcBef>
                <a:spcPts val="0"/>
              </a:spcBef>
              <a:spcAft>
                <a:spcPts val="0"/>
              </a:spcAft>
              <a:buFont typeface="Arial" panose="020B0604020202020204" pitchFamily="34" charset="0"/>
              <a:buChar char="•"/>
            </a:pPr>
            <a:endParaRPr lang="en-GB" sz="800" b="0" dirty="0">
              <a:solidFill>
                <a:srgbClr val="000000"/>
              </a:solidFill>
              <a:latin typeface="Arial" panose="020B0604020202020204" pitchFamily="34" charset="0"/>
              <a:cs typeface="Arial" panose="020B0604020202020204" pitchFamily="34" charset="0"/>
            </a:endParaRPr>
          </a:p>
          <a:p>
            <a:pPr marL="342900" indent="-342900">
              <a:spcBef>
                <a:spcPts val="0"/>
              </a:spcBef>
              <a:spcAft>
                <a:spcPts val="0"/>
              </a:spcAft>
              <a:buFont typeface="Arial" panose="020B0604020202020204" pitchFamily="34" charset="0"/>
              <a:buChar char="•"/>
            </a:pPr>
            <a:r>
              <a:rPr lang="en-GB" sz="2100" dirty="0">
                <a:solidFill>
                  <a:srgbClr val="000000"/>
                </a:solidFill>
                <a:latin typeface="Arial"/>
                <a:cs typeface="Arial"/>
              </a:rPr>
              <a:t>Interior design </a:t>
            </a:r>
            <a:r>
              <a:rPr lang="en-GB" sz="2100" b="0" dirty="0">
                <a:solidFill>
                  <a:srgbClr val="000000"/>
                </a:solidFill>
                <a:latin typeface="Arial"/>
                <a:cs typeface="Arial"/>
              </a:rPr>
              <a:t>– Progressed work on our interior design plans.</a:t>
            </a:r>
          </a:p>
          <a:p>
            <a:pPr marL="342900" indent="-342900">
              <a:spcBef>
                <a:spcPts val="0"/>
              </a:spcBef>
              <a:spcAft>
                <a:spcPts val="0"/>
              </a:spcAft>
              <a:buFont typeface="Arial" panose="020B0604020202020204" pitchFamily="34" charset="0"/>
              <a:buChar char="•"/>
            </a:pPr>
            <a:endParaRPr lang="en-GB" sz="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342900" indent="-342900">
              <a:spcBef>
                <a:spcPts val="0"/>
              </a:spcBef>
              <a:spcAft>
                <a:spcPts val="0"/>
              </a:spcAft>
              <a:buFont typeface="Arial" panose="020B0604020202020204" pitchFamily="34" charset="0"/>
              <a:buChar char="•"/>
            </a:pPr>
            <a:r>
              <a:rPr lang="en-GB" sz="2100" dirty="0">
                <a:solidFill>
                  <a:srgbClr val="000000"/>
                </a:solidFill>
                <a:latin typeface="Arial"/>
                <a:cs typeface="Arial"/>
              </a:rPr>
              <a:t>Philanthropy</a:t>
            </a:r>
            <a:r>
              <a:rPr lang="en-GB" sz="2100" b="0" dirty="0">
                <a:solidFill>
                  <a:srgbClr val="000000"/>
                </a:solidFill>
                <a:latin typeface="Arial"/>
                <a:cs typeface="Arial"/>
              </a:rPr>
              <a:t> - Received</a:t>
            </a:r>
            <a:r>
              <a:rPr lang="en-GB" sz="2100" dirty="0">
                <a:solidFill>
                  <a:srgbClr val="000000"/>
                </a:solidFill>
                <a:latin typeface="Arial"/>
                <a:cs typeface="Arial"/>
              </a:rPr>
              <a:t> £1m</a:t>
            </a:r>
            <a:r>
              <a:rPr lang="en-GB" sz="2100" b="0" dirty="0">
                <a:solidFill>
                  <a:srgbClr val="000000"/>
                </a:solidFill>
                <a:latin typeface="Arial"/>
                <a:cs typeface="Arial"/>
              </a:rPr>
              <a:t> from the Schroder Foundation and Family, and </a:t>
            </a:r>
            <a:r>
              <a:rPr lang="en-GB" sz="2100" dirty="0">
                <a:solidFill>
                  <a:srgbClr val="000000"/>
                </a:solidFill>
                <a:latin typeface="Arial"/>
                <a:cs typeface="Arial"/>
              </a:rPr>
              <a:t>£1m</a:t>
            </a:r>
            <a:r>
              <a:rPr lang="en-GB" sz="2100" b="0" dirty="0">
                <a:solidFill>
                  <a:srgbClr val="000000"/>
                </a:solidFill>
                <a:latin typeface="Arial"/>
                <a:cs typeface="Arial"/>
              </a:rPr>
              <a:t> from Friends of Moorfields.</a:t>
            </a:r>
          </a:p>
          <a:p>
            <a:pPr marL="342900" indent="-342900">
              <a:spcBef>
                <a:spcPts val="0"/>
              </a:spcBef>
              <a:spcAft>
                <a:spcPts val="0"/>
              </a:spcAft>
              <a:buFont typeface="Arial" panose="020B0604020202020204" pitchFamily="34" charset="0"/>
              <a:buChar char="•"/>
            </a:pPr>
            <a:endParaRPr kumimoji="0" lang="en-GB"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342900" indent="-342900">
              <a:spcBef>
                <a:spcPts val="0"/>
              </a:spcBef>
              <a:spcAft>
                <a:spcPts val="0"/>
              </a:spcAft>
              <a:buFont typeface="Arial" panose="020B0604020202020204" pitchFamily="34" charset="0"/>
              <a:buChar char="•"/>
            </a:pPr>
            <a:endParaRPr kumimoji="0" lang="en-GB"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342900" indent="-342900">
              <a:spcBef>
                <a:spcPts val="0"/>
              </a:spcBef>
              <a:spcAft>
                <a:spcPts val="0"/>
              </a:spcAft>
              <a:buFont typeface="Arial" panose="020B0604020202020204" pitchFamily="34" charset="0"/>
              <a:buChar char="•"/>
            </a:pPr>
            <a:endParaRPr kumimoji="0" lang="en-GB"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342900" indent="-342900">
              <a:spcBef>
                <a:spcPts val="0"/>
              </a:spcBef>
              <a:spcAft>
                <a:spcPts val="0"/>
              </a:spcAft>
              <a:buFont typeface="Arial" panose="020B0604020202020204" pitchFamily="34" charset="0"/>
              <a:buChar char="•"/>
            </a:pPr>
            <a:endParaRPr lang="en-GB" b="0" dirty="0">
              <a:solidFill>
                <a:srgbClr val="000000"/>
              </a:solidFill>
              <a:latin typeface="Arial" panose="020B0604020202020204" pitchFamily="34" charset="0"/>
              <a:cs typeface="Arial" panose="020B0604020202020204" pitchFamily="34" charset="0"/>
            </a:endParaRPr>
          </a:p>
          <a:p>
            <a:pPr marL="342900" indent="-342900">
              <a:spcBef>
                <a:spcPts val="0"/>
              </a:spcBef>
              <a:spcAft>
                <a:spcPts val="0"/>
              </a:spcAft>
              <a:buFont typeface="Arial" panose="020B0604020202020204" pitchFamily="34" charset="0"/>
              <a:buChar char="•"/>
            </a:pPr>
            <a:endParaRPr lang="en-GB" b="0" dirty="0">
              <a:solidFill>
                <a:srgbClr val="000000"/>
              </a:solidFill>
              <a:latin typeface="Arial" panose="020B0604020202020204" pitchFamily="34" charset="0"/>
              <a:cs typeface="Arial" panose="020B0604020202020204" pitchFamily="34" charset="0"/>
            </a:endParaRPr>
          </a:p>
        </p:txBody>
      </p:sp>
      <p:sp>
        <p:nvSpPr>
          <p:cNvPr id="4" name="Title 3">
            <a:extLst>
              <a:ext uri="{FF2B5EF4-FFF2-40B4-BE49-F238E27FC236}">
                <a16:creationId xmlns:a16="http://schemas.microsoft.com/office/drawing/2014/main" id="{F1196A4B-C503-984B-19A5-C79872D40C38}"/>
              </a:ext>
            </a:extLst>
          </p:cNvPr>
          <p:cNvSpPr>
            <a:spLocks noGrp="1"/>
          </p:cNvSpPr>
          <p:nvPr>
            <p:ph type="title"/>
          </p:nvPr>
        </p:nvSpPr>
        <p:spPr>
          <a:xfrm>
            <a:off x="381829" y="44726"/>
            <a:ext cx="9353550" cy="1028700"/>
          </a:xfrm>
        </p:spPr>
        <p:txBody>
          <a:bodyPr/>
          <a:lstStyle/>
          <a:p>
            <a:r>
              <a:rPr lang="en-GB" sz="2800" b="1">
                <a:solidFill>
                  <a:srgbClr val="129B91"/>
                </a:solidFill>
              </a:rPr>
              <a:t>Oriel progress, 2024/25</a:t>
            </a:r>
            <a:r>
              <a:rPr lang="en-GB" sz="2800" b="1">
                <a:solidFill>
                  <a:srgbClr val="FFFFFF"/>
                </a:solidFill>
              </a:rPr>
              <a:t> development</a:t>
            </a:r>
            <a:endParaRPr lang="en-US"/>
          </a:p>
        </p:txBody>
      </p:sp>
      <p:pic>
        <p:nvPicPr>
          <p:cNvPr id="6" name="Picture 5" descr="A building with many windows&#10;&#10;AI-generated content may be incorrect.">
            <a:extLst>
              <a:ext uri="{FF2B5EF4-FFF2-40B4-BE49-F238E27FC236}">
                <a16:creationId xmlns:a16="http://schemas.microsoft.com/office/drawing/2014/main" id="{5D4F3642-8D8F-FFED-AB92-4EA4D4361BAE}"/>
              </a:ext>
            </a:extLst>
          </p:cNvPr>
          <p:cNvPicPr>
            <a:picLocks noChangeAspect="1"/>
          </p:cNvPicPr>
          <p:nvPr/>
        </p:nvPicPr>
        <p:blipFill>
          <a:blip r:embed="rId3" cstate="print">
            <a:extLst>
              <a:ext uri="{28A0092B-C50C-407E-A947-70E740481C1C}">
                <a14:useLocalDpi xmlns:a14="http://schemas.microsoft.com/office/drawing/2010/main" val="0"/>
              </a:ext>
            </a:extLst>
          </a:blip>
          <a:srcRect l="15218" t="1672" r="7642"/>
          <a:stretch>
            <a:fillRect/>
          </a:stretch>
        </p:blipFill>
        <p:spPr>
          <a:xfrm>
            <a:off x="5845510" y="0"/>
            <a:ext cx="6346490" cy="5391252"/>
          </a:xfrm>
          <a:prstGeom prst="rect">
            <a:avLst/>
          </a:prstGeom>
        </p:spPr>
      </p:pic>
    </p:spTree>
    <p:extLst>
      <p:ext uri="{BB962C8B-B14F-4D97-AF65-F5344CB8AC3E}">
        <p14:creationId xmlns:p14="http://schemas.microsoft.com/office/powerpoint/2010/main" val="29372748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A1DC6-7149-78B3-6C2D-0ED66C0778AF}"/>
              </a:ext>
            </a:extLst>
          </p:cNvPr>
          <p:cNvSpPr>
            <a:spLocks noGrp="1"/>
          </p:cNvSpPr>
          <p:nvPr>
            <p:ph type="title"/>
          </p:nvPr>
        </p:nvSpPr>
        <p:spPr>
          <a:xfrm>
            <a:off x="514350" y="423863"/>
            <a:ext cx="9353550" cy="1100137"/>
          </a:xfrm>
        </p:spPr>
        <p:txBody>
          <a:bodyPr/>
          <a:lstStyle/>
          <a:p>
            <a:r>
              <a:rPr lang="en-GB" dirty="0">
                <a:cs typeface="Arial"/>
              </a:rPr>
              <a:t> </a:t>
            </a:r>
            <a:r>
              <a:rPr lang="en-GB" dirty="0" err="1">
                <a:solidFill>
                  <a:schemeClr val="accent1"/>
                </a:solidFill>
                <a:cs typeface="Arial"/>
              </a:rPr>
              <a:t>MoorConnect</a:t>
            </a:r>
            <a:r>
              <a:rPr lang="en-GB" dirty="0">
                <a:solidFill>
                  <a:schemeClr val="accent1"/>
                </a:solidFill>
                <a:cs typeface="Arial"/>
              </a:rPr>
              <a:t> electronic patient record (EPR)</a:t>
            </a:r>
            <a:endParaRPr lang="en-GB" dirty="0">
              <a:solidFill>
                <a:schemeClr val="accent1"/>
              </a:solidFill>
            </a:endParaRPr>
          </a:p>
        </p:txBody>
      </p:sp>
      <p:sp>
        <p:nvSpPr>
          <p:cNvPr id="9" name="Content Placeholder 8">
            <a:extLst>
              <a:ext uri="{FF2B5EF4-FFF2-40B4-BE49-F238E27FC236}">
                <a16:creationId xmlns:a16="http://schemas.microsoft.com/office/drawing/2014/main" id="{760475BA-DC69-50F3-98A0-B66A5CC940B7}"/>
              </a:ext>
            </a:extLst>
          </p:cNvPr>
          <p:cNvSpPr>
            <a:spLocks noGrp="1"/>
          </p:cNvSpPr>
          <p:nvPr>
            <p:ph idx="1"/>
          </p:nvPr>
        </p:nvSpPr>
        <p:spPr>
          <a:xfrm>
            <a:off x="357531" y="1712050"/>
            <a:ext cx="11558244" cy="3055893"/>
          </a:xfrm>
        </p:spPr>
        <p:txBody>
          <a:bodyPr/>
          <a:lstStyle/>
          <a:p>
            <a:r>
              <a:rPr lang="en-GB" b="0" dirty="0">
                <a:ea typeface="+mn-lt"/>
                <a:cs typeface="+mn-lt"/>
              </a:rPr>
              <a:t>Our electronic patient record programme made great strides in 2024/25.</a:t>
            </a:r>
            <a:endParaRPr lang="en-US" dirty="0">
              <a:ea typeface="+mn-lt"/>
              <a:cs typeface="+mn-lt"/>
            </a:endParaRPr>
          </a:p>
          <a:p>
            <a:endParaRPr lang="en-GB" b="0" dirty="0">
              <a:ea typeface="+mn-lt"/>
              <a:cs typeface="+mn-lt"/>
            </a:endParaRPr>
          </a:p>
          <a:p>
            <a:pPr marL="342900" indent="-342900">
              <a:buChar char="•"/>
            </a:pPr>
            <a:r>
              <a:rPr lang="en-GB" b="0" dirty="0">
                <a:ea typeface="+mn-lt"/>
                <a:cs typeface="+mn-lt"/>
              </a:rPr>
              <a:t>Contract was signed with our EPR provider MEDITECH</a:t>
            </a:r>
            <a:endParaRPr lang="en-US" dirty="0">
              <a:ea typeface="+mn-lt"/>
              <a:cs typeface="+mn-lt"/>
            </a:endParaRPr>
          </a:p>
          <a:p>
            <a:pPr marL="342900" indent="-342900">
              <a:buChar char="•"/>
            </a:pPr>
            <a:r>
              <a:rPr lang="en-GB" b="0" dirty="0">
                <a:ea typeface="+mn-lt"/>
                <a:cs typeface="+mn-lt"/>
              </a:rPr>
              <a:t>Programme governance was established and a programme team created</a:t>
            </a:r>
          </a:p>
          <a:p>
            <a:pPr marL="342900" indent="-342900">
              <a:buChar char="•"/>
            </a:pPr>
            <a:r>
              <a:rPr lang="en-GB" dirty="0" err="1">
                <a:ea typeface="+mn-lt"/>
                <a:cs typeface="+mn-lt"/>
              </a:rPr>
              <a:t>MoorConnect</a:t>
            </a:r>
            <a:r>
              <a:rPr lang="en-GB" b="0" dirty="0">
                <a:ea typeface="+mn-lt"/>
                <a:cs typeface="+mn-lt"/>
              </a:rPr>
              <a:t>, our programme identity was created and launched at our kindness in healthcare event on 4 December for all staff</a:t>
            </a:r>
          </a:p>
          <a:p>
            <a:pPr marL="342900" indent="-342900">
              <a:buChar char="•"/>
            </a:pPr>
            <a:r>
              <a:rPr lang="en-GB" b="0" dirty="0">
                <a:ea typeface="+mn-lt"/>
                <a:cs typeface="+mn-lt"/>
              </a:rPr>
              <a:t>During this year, the blueprint for our EPR was approaching completion which was a significant development</a:t>
            </a:r>
          </a:p>
          <a:p>
            <a:pPr marL="342900" indent="-342900">
              <a:buChar char="•"/>
            </a:pPr>
            <a:endParaRPr lang="en-GB" b="0" dirty="0">
              <a:ea typeface="+mn-lt"/>
              <a:cs typeface="+mn-lt"/>
            </a:endParaRPr>
          </a:p>
        </p:txBody>
      </p:sp>
      <p:pic>
        <p:nvPicPr>
          <p:cNvPr id="4" name="Picture 3">
            <a:extLst>
              <a:ext uri="{FF2B5EF4-FFF2-40B4-BE49-F238E27FC236}">
                <a16:creationId xmlns:a16="http://schemas.microsoft.com/office/drawing/2014/main" id="{8AC15DA8-2FBF-184F-D186-DF8307C91CAE}"/>
              </a:ext>
            </a:extLst>
          </p:cNvPr>
          <p:cNvPicPr>
            <a:picLocks noChangeAspect="1"/>
          </p:cNvPicPr>
          <p:nvPr/>
        </p:nvPicPr>
        <p:blipFill>
          <a:blip r:embed="rId3"/>
          <a:stretch>
            <a:fillRect/>
          </a:stretch>
        </p:blipFill>
        <p:spPr>
          <a:xfrm>
            <a:off x="5597071" y="5540972"/>
            <a:ext cx="2077359" cy="973983"/>
          </a:xfrm>
          <a:prstGeom prst="rect">
            <a:avLst/>
          </a:prstGeom>
        </p:spPr>
      </p:pic>
    </p:spTree>
    <p:extLst>
      <p:ext uri="{BB962C8B-B14F-4D97-AF65-F5344CB8AC3E}">
        <p14:creationId xmlns:p14="http://schemas.microsoft.com/office/powerpoint/2010/main" val="41634987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60FD05-70A8-313C-7ED5-52C74CE93CB0}"/>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E6CD162-530D-A505-6711-46DD21BBD8F5}"/>
              </a:ext>
            </a:extLst>
          </p:cNvPr>
          <p:cNvSpPr>
            <a:spLocks noGrp="1"/>
          </p:cNvSpPr>
          <p:nvPr>
            <p:ph idx="1"/>
          </p:nvPr>
        </p:nvSpPr>
        <p:spPr>
          <a:xfrm>
            <a:off x="857250" y="2252339"/>
            <a:ext cx="2662928" cy="1028700"/>
          </a:xfrm>
        </p:spPr>
        <p:txBody>
          <a:bodyPr/>
          <a:lstStyle/>
          <a:p>
            <a:r>
              <a:rPr lang="en-US" sz="3600">
                <a:solidFill>
                  <a:schemeClr val="accent1"/>
                </a:solidFill>
                <a:latin typeface="+mj-lt"/>
              </a:rPr>
              <a:t>Deliver</a:t>
            </a:r>
            <a:endParaRPr lang="en-US" sz="2800">
              <a:solidFill>
                <a:schemeClr val="accent1"/>
              </a:solidFill>
              <a:latin typeface="+mj-lt"/>
            </a:endParaRPr>
          </a:p>
        </p:txBody>
      </p:sp>
      <p:pic>
        <p:nvPicPr>
          <p:cNvPr id="5" name="Picture 4" descr="A group of people in scrubs&#10;&#10;AI-generated content may be incorrect.">
            <a:extLst>
              <a:ext uri="{FF2B5EF4-FFF2-40B4-BE49-F238E27FC236}">
                <a16:creationId xmlns:a16="http://schemas.microsoft.com/office/drawing/2014/main" id="{86B7E03F-0075-B169-1FB4-6C4810FF94E6}"/>
              </a:ext>
            </a:extLst>
          </p:cNvPr>
          <p:cNvPicPr>
            <a:picLocks noChangeAspect="1"/>
          </p:cNvPicPr>
          <p:nvPr/>
        </p:nvPicPr>
        <p:blipFill>
          <a:blip r:embed="rId3" cstate="print">
            <a:extLst>
              <a:ext uri="{28A0092B-C50C-407E-A947-70E740481C1C}">
                <a14:useLocalDpi xmlns:a14="http://schemas.microsoft.com/office/drawing/2010/main" val="0"/>
              </a:ext>
            </a:extLst>
          </a:blip>
          <a:srcRect l="5319" r="18972" b="-711"/>
          <a:stretch>
            <a:fillRect/>
          </a:stretch>
        </p:blipFill>
        <p:spPr>
          <a:xfrm>
            <a:off x="5231544" y="-585"/>
            <a:ext cx="6955645" cy="6886988"/>
          </a:xfrm>
          <a:prstGeom prst="rect">
            <a:avLst/>
          </a:prstGeom>
        </p:spPr>
      </p:pic>
    </p:spTree>
    <p:extLst>
      <p:ext uri="{BB962C8B-B14F-4D97-AF65-F5344CB8AC3E}">
        <p14:creationId xmlns:p14="http://schemas.microsoft.com/office/powerpoint/2010/main" val="37810989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789F0F-9BEC-69FB-5A10-9C7921E7D27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188D20E-E1E3-425B-EBA4-620B9948B532}"/>
              </a:ext>
            </a:extLst>
          </p:cNvPr>
          <p:cNvSpPr>
            <a:spLocks noGrp="1"/>
          </p:cNvSpPr>
          <p:nvPr>
            <p:ph type="title"/>
          </p:nvPr>
        </p:nvSpPr>
        <p:spPr>
          <a:xfrm>
            <a:off x="460375" y="495300"/>
            <a:ext cx="9353550" cy="1028700"/>
          </a:xfrm>
        </p:spPr>
        <p:txBody>
          <a:bodyPr/>
          <a:lstStyle/>
          <a:p>
            <a:r>
              <a:rPr lang="en-GB">
                <a:solidFill>
                  <a:schemeClr val="accent1"/>
                </a:solidFill>
              </a:rPr>
              <a:t>Moorfields Private - UAE</a:t>
            </a:r>
            <a:endParaRPr lang="en-GB">
              <a:solidFill>
                <a:srgbClr val="FF0000"/>
              </a:solidFill>
            </a:endParaRPr>
          </a:p>
        </p:txBody>
      </p:sp>
      <p:sp>
        <p:nvSpPr>
          <p:cNvPr id="3" name="AutoShape 4" descr="https://www.moorfields.nhs.uk/sites/default/files/styles/news_listing_501px_wide/public/Moorfields2019_HR_0134.jpg?itok=B0ulvjGV">
            <a:extLst>
              <a:ext uri="{FF2B5EF4-FFF2-40B4-BE49-F238E27FC236}">
                <a16:creationId xmlns:a16="http://schemas.microsoft.com/office/drawing/2014/main" id="{AA3C367D-CB57-8880-7FAD-7976BACDA743}"/>
              </a:ext>
            </a:extLst>
          </p:cNvP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TextBox 5">
            <a:extLst>
              <a:ext uri="{FF2B5EF4-FFF2-40B4-BE49-F238E27FC236}">
                <a16:creationId xmlns:a16="http://schemas.microsoft.com/office/drawing/2014/main" id="{3EB83754-BFC7-40CD-A4C5-C970311DB1EB}"/>
              </a:ext>
            </a:extLst>
          </p:cNvPr>
          <p:cNvSpPr txBox="1"/>
          <p:nvPr/>
        </p:nvSpPr>
        <p:spPr>
          <a:xfrm>
            <a:off x="460374" y="1342218"/>
            <a:ext cx="9598025" cy="2800767"/>
          </a:xfrm>
          <a:prstGeom prst="rect">
            <a:avLst/>
          </a:prstGeom>
          <a:noFill/>
        </p:spPr>
        <p:txBody>
          <a:bodyPr wrap="square" lIns="91440" tIns="45720" rIns="91440" bIns="45720" rtlCol="0" anchor="t">
            <a:spAutoFit/>
          </a:bodyPr>
          <a:lstStyle/>
          <a:p>
            <a:pPr marL="342900" indent="-342900">
              <a:buFont typeface="Arial" panose="020B0604020202020204" pitchFamily="34" charset="0"/>
              <a:buChar char="•"/>
              <a:defRPr/>
            </a:pPr>
            <a:endParaRPr lang="en-GB" sz="2200" b="1" dirty="0">
              <a:solidFill>
                <a:srgbClr val="000000"/>
              </a:solidFill>
              <a:latin typeface="Arial"/>
              <a:cs typeface="Arial"/>
            </a:endParaRPr>
          </a:p>
          <a:p>
            <a:pPr marL="342900" marR="0" lvl="0" indent="-342900" algn="l" defTabSz="914400">
              <a:lnSpc>
                <a:spcPct val="100000"/>
              </a:lnSpc>
              <a:spcBef>
                <a:spcPct val="0"/>
              </a:spcBef>
              <a:spcAft>
                <a:spcPct val="0"/>
              </a:spcAft>
              <a:buClrTx/>
              <a:buSzTx/>
              <a:buFont typeface="Arial" panose="020B0604020202020204" pitchFamily="34" charset="0"/>
              <a:buChar char="•"/>
              <a:tabLst/>
              <a:defRPr/>
            </a:pPr>
            <a:r>
              <a:rPr kumimoji="0" lang="en-GB" sz="2200" b="1" i="0" u="none" strike="noStrike" kern="1200" cap="none" spc="0" normalizeH="0" baseline="0" noProof="0" dirty="0">
                <a:ln>
                  <a:noFill/>
                </a:ln>
                <a:solidFill>
                  <a:srgbClr val="000000"/>
                </a:solidFill>
                <a:effectLst/>
                <a:uLnTx/>
                <a:uFillTx/>
                <a:latin typeface="Arial"/>
                <a:cs typeface="Arial"/>
              </a:rPr>
              <a:t>Moorfields Dubai </a:t>
            </a:r>
            <a:r>
              <a:rPr kumimoji="0" lang="en-GB" sz="2200" b="0" i="0" u="none" strike="noStrike" kern="1200" cap="none" spc="0" normalizeH="0" baseline="0" noProof="0" dirty="0">
                <a:ln>
                  <a:noFill/>
                </a:ln>
                <a:solidFill>
                  <a:srgbClr val="000000"/>
                </a:solidFill>
                <a:effectLst/>
                <a:uLnTx/>
                <a:uFillTx/>
                <a:latin typeface="Arial"/>
                <a:cs typeface="Arial"/>
              </a:rPr>
              <a:t>has been open for 18 years, seeing 385,000 patients and providing 32,000 surgeries in this period.</a:t>
            </a:r>
            <a:endParaRPr lang="en-GB" dirty="0"/>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lang="en-GB" sz="2200" dirty="0">
              <a:solidFill>
                <a:srgbClr val="000000"/>
              </a:solidFill>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2200" b="1" i="0" u="none" strike="noStrike" kern="1200" cap="none" spc="0" normalizeH="0" baseline="0" noProof="0" dirty="0">
                <a:ln>
                  <a:noFill/>
                </a:ln>
                <a:solidFill>
                  <a:srgbClr val="000000"/>
                </a:solidFill>
                <a:effectLst/>
                <a:uLnTx/>
                <a:uFillTx/>
                <a:latin typeface="Arial"/>
                <a:cs typeface="Arial"/>
              </a:rPr>
              <a:t>Moorfields Abu Dhabi </a:t>
            </a:r>
            <a:r>
              <a:rPr kumimoji="0" lang="en-GB" sz="2200" b="0" i="0" u="none" strike="noStrike" kern="1200" cap="none" spc="0" normalizeH="0" baseline="0" noProof="0" dirty="0">
                <a:ln>
                  <a:noFill/>
                </a:ln>
                <a:solidFill>
                  <a:srgbClr val="000000"/>
                </a:solidFill>
                <a:effectLst/>
                <a:uLnTx/>
                <a:uFillTx/>
                <a:latin typeface="Arial"/>
                <a:cs typeface="Arial"/>
              </a:rPr>
              <a:t>has been open for 10 years, seeing 145,000 patients and providing 7,000 surgeries.</a:t>
            </a:r>
            <a:endParaRPr lang="en-GB" sz="2200" b="0" i="0" u="none" strike="noStrike" kern="1200" cap="none" spc="0" normalizeH="0" baseline="0" noProof="0" dirty="0">
              <a:ln>
                <a:noFill/>
              </a:ln>
              <a:solidFill>
                <a:srgbClr val="000000"/>
              </a:solidFill>
              <a:effectLst/>
              <a:uLnTx/>
              <a:uFillTx/>
              <a:latin typeface="Arial"/>
              <a:cs typeface="Arial"/>
            </a:endParaRPr>
          </a:p>
          <a:p>
            <a:pPr marR="0" lvl="0" algn="l" defTabSz="914400" rtl="0" eaLnBrk="0" fontAlgn="base" latinLnBrk="0" hangingPunct="0">
              <a:lnSpc>
                <a:spcPct val="100000"/>
              </a:lnSpc>
              <a:spcBef>
                <a:spcPct val="0"/>
              </a:spcBef>
              <a:spcAft>
                <a:spcPct val="0"/>
              </a:spcAft>
              <a:buClrTx/>
              <a:buSzTx/>
              <a:tabLst/>
              <a:defRPr/>
            </a:pPr>
            <a:endParaRPr kumimoji="0" lang="en-GB" sz="2200" b="0" i="0" u="none" strike="noStrike" kern="1200" cap="none" spc="0" normalizeH="0" baseline="0" noProof="0" dirty="0">
              <a:ln>
                <a:noFill/>
              </a:ln>
              <a:solidFill>
                <a:srgbClr val="000000"/>
              </a:solidFill>
              <a:effectLst/>
              <a:uLnTx/>
              <a:uFillTx/>
              <a:latin typeface="Arial" charset="0"/>
              <a:ea typeface="+mn-ea"/>
              <a:cs typeface="+mn-cs"/>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GB" sz="2200" b="1"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6526713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0375" y="396444"/>
            <a:ext cx="9353550" cy="1028700"/>
          </a:xfrm>
        </p:spPr>
        <p:txBody>
          <a:bodyPr/>
          <a:lstStyle/>
          <a:p>
            <a:r>
              <a:rPr lang="en-GB">
                <a:solidFill>
                  <a:schemeClr val="accent1"/>
                </a:solidFill>
              </a:rPr>
              <a:t>Moorfields Private</a:t>
            </a:r>
            <a:endParaRPr lang="en-GB">
              <a:solidFill>
                <a:srgbClr val="FF0000"/>
              </a:solidFill>
            </a:endParaRPr>
          </a:p>
        </p:txBody>
      </p:sp>
      <p:sp>
        <p:nvSpPr>
          <p:cNvPr id="3" name="AutoShape 4" descr="https://www.moorfields.nhs.uk/sites/default/files/styles/news_listing_501px_wide/public/Moorfields2019_HR_0134.jpg?itok=B0ulvjGV"/>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charset="0"/>
              <a:ea typeface="+mn-ea"/>
              <a:cs typeface="+mn-cs"/>
            </a:endParaRPr>
          </a:p>
        </p:txBody>
      </p:sp>
      <p:pic>
        <p:nvPicPr>
          <p:cNvPr id="5" name="Picture 4">
            <a:extLst>
              <a:ext uri="{FF2B5EF4-FFF2-40B4-BE49-F238E27FC236}">
                <a16:creationId xmlns:a16="http://schemas.microsoft.com/office/drawing/2014/main" id="{FACC245E-B595-7EC8-1F55-A779810AAF90}"/>
              </a:ext>
            </a:extLst>
          </p:cNvPr>
          <p:cNvPicPr>
            <a:picLocks noChangeAspect="1"/>
          </p:cNvPicPr>
          <p:nvPr/>
        </p:nvPicPr>
        <p:blipFill>
          <a:blip r:embed="rId3"/>
          <a:srcRect t="23572" r="597"/>
          <a:stretch>
            <a:fillRect/>
          </a:stretch>
        </p:blipFill>
        <p:spPr>
          <a:xfrm>
            <a:off x="7932639" y="0"/>
            <a:ext cx="4259361" cy="4912392"/>
          </a:xfrm>
          <a:prstGeom prst="rect">
            <a:avLst/>
          </a:prstGeom>
        </p:spPr>
      </p:pic>
      <p:sp>
        <p:nvSpPr>
          <p:cNvPr id="6" name="TextBox 5">
            <a:extLst>
              <a:ext uri="{FF2B5EF4-FFF2-40B4-BE49-F238E27FC236}">
                <a16:creationId xmlns:a16="http://schemas.microsoft.com/office/drawing/2014/main" id="{71CCCD21-C081-031F-BF75-19B38A330D3D}"/>
              </a:ext>
            </a:extLst>
          </p:cNvPr>
          <p:cNvSpPr txBox="1"/>
          <p:nvPr/>
        </p:nvSpPr>
        <p:spPr>
          <a:xfrm>
            <a:off x="460375" y="1243362"/>
            <a:ext cx="7162644" cy="3816429"/>
          </a:xfrm>
          <a:prstGeom prst="rect">
            <a:avLst/>
          </a:prstGeom>
          <a:noFill/>
        </p:spPr>
        <p:txBody>
          <a:bodyPr wrap="square" lIns="91440" tIns="45720" rIns="91440" bIns="45720" rtlCol="0" anchor="t">
            <a:spAutoFit/>
          </a:bodyPr>
          <a:lstStyle/>
          <a:p>
            <a:pPr marL="342900" indent="-342900">
              <a:buFont typeface="Arial" panose="020B0604020202020204" pitchFamily="34" charset="0"/>
              <a:buChar char="•"/>
            </a:pPr>
            <a:r>
              <a:rPr lang="en-GB" sz="2200" b="0" dirty="0"/>
              <a:t>Moorfields Private is the fifth largest NHS private patient unit in the UK</a:t>
            </a:r>
          </a:p>
          <a:p>
            <a:pPr marL="342900" indent="-342900">
              <a:buFont typeface="Arial" panose="020B0604020202020204" pitchFamily="34" charset="0"/>
              <a:buChar char="•"/>
            </a:pPr>
            <a:endParaRPr lang="en-GB" sz="2200" b="0" dirty="0"/>
          </a:p>
          <a:p>
            <a:pPr marL="342900" indent="-342900">
              <a:buFont typeface="Arial" panose="020B0604020202020204" pitchFamily="34" charset="0"/>
              <a:buChar char="•"/>
            </a:pPr>
            <a:r>
              <a:rPr lang="en-GB" sz="2200" b="0" dirty="0"/>
              <a:t>In 2024/25, Moorfields Private fulfilled over 48k outpatient appointments, 5,400 surgeries and 1400 laser procedures</a:t>
            </a:r>
          </a:p>
          <a:p>
            <a:pPr marL="342900" indent="-342900">
              <a:buFont typeface="Arial" panose="020B0604020202020204" pitchFamily="34" charset="0"/>
              <a:buChar char="•"/>
            </a:pPr>
            <a:endParaRPr lang="en-GB" sz="2200" dirty="0"/>
          </a:p>
          <a:p>
            <a:pPr marL="342900" indent="-342900">
              <a:buFont typeface="Arial,Sans-Serif" panose="020B0604020202020204" pitchFamily="34" charset="0"/>
              <a:buChar char="•"/>
            </a:pPr>
            <a:r>
              <a:rPr lang="en-GB" sz="2200" b="1" dirty="0">
                <a:latin typeface="Arial"/>
                <a:cs typeface="Arial"/>
              </a:rPr>
              <a:t>All the UK and UAE financial surplus from Moorfields Private is re-invested back into Moorfields for the benefit of all our patients.</a:t>
            </a:r>
            <a:endParaRPr lang="en-US" sz="2200" b="0" dirty="0">
              <a:cs typeface="Arial"/>
            </a:endParaRPr>
          </a:p>
          <a:p>
            <a:pPr marL="342900" indent="-342900">
              <a:buFont typeface="Arial" panose="020B0604020202020204" pitchFamily="34" charset="0"/>
              <a:buChar char="•"/>
            </a:pPr>
            <a:endParaRPr lang="en-GB" sz="2200" b="0" dirty="0">
              <a:cs typeface="Arial"/>
            </a:endParaRPr>
          </a:p>
        </p:txBody>
      </p:sp>
      <p:sp>
        <p:nvSpPr>
          <p:cNvPr id="4" name="TextBox 3">
            <a:extLst>
              <a:ext uri="{FF2B5EF4-FFF2-40B4-BE49-F238E27FC236}">
                <a16:creationId xmlns:a16="http://schemas.microsoft.com/office/drawing/2014/main" id="{7CB91082-7343-FEEA-F9C3-D834E7C60F48}"/>
              </a:ext>
            </a:extLst>
          </p:cNvPr>
          <p:cNvSpPr txBox="1"/>
          <p:nvPr/>
        </p:nvSpPr>
        <p:spPr>
          <a:xfrm>
            <a:off x="8154666" y="5017154"/>
            <a:ext cx="3318518" cy="261610"/>
          </a:xfrm>
          <a:prstGeom prst="rect">
            <a:avLst/>
          </a:prstGeom>
          <a:noFill/>
        </p:spPr>
        <p:txBody>
          <a:bodyPr wrap="square" rtlCol="0">
            <a:spAutoFit/>
          </a:bodyPr>
          <a:lstStyle/>
          <a:p>
            <a:r>
              <a:rPr lang="en-GB" sz="1100"/>
              <a:t>Moorfields Private, New Cavendish Street</a:t>
            </a:r>
          </a:p>
        </p:txBody>
      </p:sp>
    </p:spTree>
    <p:extLst>
      <p:ext uri="{BB962C8B-B14F-4D97-AF65-F5344CB8AC3E}">
        <p14:creationId xmlns:p14="http://schemas.microsoft.com/office/powerpoint/2010/main" val="33579214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AB23BC0-4B19-03CF-F5F8-87B460AC0AF2}"/>
              </a:ext>
            </a:extLst>
          </p:cNvPr>
          <p:cNvPicPr>
            <a:picLocks noChangeAspect="1"/>
          </p:cNvPicPr>
          <p:nvPr/>
        </p:nvPicPr>
        <p:blipFill>
          <a:blip r:embed="rId3"/>
          <a:srcRect l="59133" t="35500" r="25347" b="52018"/>
          <a:stretch>
            <a:fillRect/>
          </a:stretch>
        </p:blipFill>
        <p:spPr>
          <a:xfrm>
            <a:off x="7604941" y="1362891"/>
            <a:ext cx="3105980" cy="1561167"/>
          </a:xfrm>
          <a:prstGeom prst="rect">
            <a:avLst/>
          </a:prstGeom>
        </p:spPr>
      </p:pic>
      <p:sp>
        <p:nvSpPr>
          <p:cNvPr id="2" name="Title 1"/>
          <p:cNvSpPr>
            <a:spLocks noGrp="1"/>
          </p:cNvSpPr>
          <p:nvPr>
            <p:ph type="title"/>
          </p:nvPr>
        </p:nvSpPr>
        <p:spPr/>
        <p:txBody>
          <a:bodyPr/>
          <a:lstStyle/>
          <a:p>
            <a:r>
              <a:rPr lang="en-GB">
                <a:solidFill>
                  <a:schemeClr val="accent1"/>
                </a:solidFill>
              </a:rPr>
              <a:t>Recognition and leadership in ophthalmology</a:t>
            </a:r>
          </a:p>
        </p:txBody>
      </p:sp>
      <p:sp>
        <p:nvSpPr>
          <p:cNvPr id="5" name="AutoShape 2" descr="Image result for the ophthalmologist power list 2019"/>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srgbClr val="000000"/>
              </a:solidFill>
            </a:endParaRPr>
          </a:p>
        </p:txBody>
      </p:sp>
      <p:sp>
        <p:nvSpPr>
          <p:cNvPr id="6" name="TextBox 5"/>
          <p:cNvSpPr txBox="1"/>
          <p:nvPr/>
        </p:nvSpPr>
        <p:spPr>
          <a:xfrm>
            <a:off x="310057" y="1496321"/>
            <a:ext cx="6889804" cy="3477875"/>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GB" sz="2400" dirty="0">
                <a:latin typeface="Arial"/>
                <a:cs typeface="Arial"/>
              </a:rPr>
              <a:t>Ten on The Ophthalmologist’s Power List</a:t>
            </a:r>
          </a:p>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r>
              <a:rPr lang="en-GB" sz="2400" dirty="0">
                <a:latin typeface="Arial"/>
                <a:cs typeface="Arial"/>
              </a:rPr>
              <a:t>Two further honours for Sobha </a:t>
            </a:r>
            <a:r>
              <a:rPr lang="en-GB" sz="2400" dirty="0" err="1">
                <a:latin typeface="Arial"/>
                <a:cs typeface="Arial"/>
              </a:rPr>
              <a:t>Sivaprasad</a:t>
            </a:r>
            <a:endParaRPr lang="en-GB" sz="2400" dirty="0">
              <a:latin typeface="Arial"/>
              <a:cs typeface="Arial"/>
            </a:endParaRPr>
          </a:p>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r>
              <a:rPr lang="en-GB" sz="2400" dirty="0">
                <a:latin typeface="Arial"/>
                <a:cs typeface="Arial"/>
              </a:rPr>
              <a:t>Ken Pullum won College of Optometrists award</a:t>
            </a:r>
          </a:p>
          <a:p>
            <a:endParaRPr lang="en-GB" sz="1400" dirty="0"/>
          </a:p>
          <a:p>
            <a:pPr marL="285750" indent="-285750">
              <a:buFont typeface="Arial" panose="020B0604020202020204" pitchFamily="34" charset="0"/>
              <a:buChar char="•"/>
            </a:pPr>
            <a:r>
              <a:rPr lang="en-GB" sz="2400" dirty="0">
                <a:latin typeface="Arial"/>
                <a:cs typeface="Arial"/>
              </a:rPr>
              <a:t>Flossie Donovan won a Starlight award</a:t>
            </a:r>
          </a:p>
          <a:p>
            <a:pPr marL="285750" indent="-285750">
              <a:buFont typeface="Arial" panose="020B0604020202020204" pitchFamily="34" charset="0"/>
              <a:buChar char="•"/>
            </a:pPr>
            <a:endParaRPr lang="en-GB" sz="1400" dirty="0">
              <a:solidFill>
                <a:srgbClr val="FF0000"/>
              </a:solidFill>
            </a:endParaRPr>
          </a:p>
          <a:p>
            <a:pPr marL="285750" indent="-285750">
              <a:buFont typeface="Arial" panose="020B0604020202020204" pitchFamily="34" charset="0"/>
              <a:buChar char="•"/>
            </a:pPr>
            <a:r>
              <a:rPr lang="en-GB" sz="2400" dirty="0">
                <a:latin typeface="Arial"/>
                <a:cs typeface="Arial"/>
              </a:rPr>
              <a:t>Dr Roxanne Crosby-</a:t>
            </a:r>
            <a:r>
              <a:rPr lang="en-GB" sz="2400" dirty="0" err="1">
                <a:latin typeface="Arial"/>
                <a:cs typeface="Arial"/>
              </a:rPr>
              <a:t>Nwaobi</a:t>
            </a:r>
            <a:r>
              <a:rPr lang="en-GB" sz="2400" dirty="0">
                <a:latin typeface="Arial"/>
                <a:cs typeface="Arial"/>
              </a:rPr>
              <a:t> was awarded a Fellowship by the Royal College of Nursing</a:t>
            </a:r>
            <a:endParaRPr lang="en-GB" sz="2000" dirty="0">
              <a:latin typeface="Arial"/>
              <a:cs typeface="Arial"/>
            </a:endParaRPr>
          </a:p>
        </p:txBody>
      </p:sp>
      <p:pic>
        <p:nvPicPr>
          <p:cNvPr id="4" name="Picture 3">
            <a:extLst>
              <a:ext uri="{FF2B5EF4-FFF2-40B4-BE49-F238E27FC236}">
                <a16:creationId xmlns:a16="http://schemas.microsoft.com/office/drawing/2014/main" id="{17D4AD25-B11C-ADB5-2F62-665AF71605B1}"/>
              </a:ext>
            </a:extLst>
          </p:cNvPr>
          <p:cNvPicPr>
            <a:picLocks noChangeAspect="1"/>
          </p:cNvPicPr>
          <p:nvPr/>
        </p:nvPicPr>
        <p:blipFill>
          <a:blip r:embed="rId4"/>
          <a:stretch>
            <a:fillRect/>
          </a:stretch>
        </p:blipFill>
        <p:spPr>
          <a:xfrm>
            <a:off x="8726203" y="626106"/>
            <a:ext cx="1795040" cy="661806"/>
          </a:xfrm>
          <a:prstGeom prst="rect">
            <a:avLst/>
          </a:prstGeom>
        </p:spPr>
      </p:pic>
      <p:pic>
        <p:nvPicPr>
          <p:cNvPr id="12" name="Picture 11" descr="A person standing in front of a white board&#10;&#10;AI-generated content may be incorrect.">
            <a:extLst>
              <a:ext uri="{FF2B5EF4-FFF2-40B4-BE49-F238E27FC236}">
                <a16:creationId xmlns:a16="http://schemas.microsoft.com/office/drawing/2014/main" id="{71771072-0588-4EC5-E29B-4482326C35E4}"/>
              </a:ext>
            </a:extLst>
          </p:cNvPr>
          <p:cNvPicPr>
            <a:picLocks noChangeAspect="1"/>
          </p:cNvPicPr>
          <p:nvPr/>
        </p:nvPicPr>
        <p:blipFill>
          <a:blip r:embed="rId5" cstate="print">
            <a:extLst>
              <a:ext uri="{28A0092B-C50C-407E-A947-70E740481C1C}">
                <a14:useLocalDpi xmlns:a14="http://schemas.microsoft.com/office/drawing/2010/main" val="0"/>
              </a:ext>
            </a:extLst>
          </a:blip>
          <a:srcRect l="13917" t="5833" r="20334" b="37667"/>
          <a:stretch>
            <a:fillRect/>
          </a:stretch>
        </p:blipFill>
        <p:spPr>
          <a:xfrm>
            <a:off x="7709023" y="2958262"/>
            <a:ext cx="1162981" cy="1499051"/>
          </a:xfrm>
          <a:prstGeom prst="rect">
            <a:avLst/>
          </a:prstGeom>
        </p:spPr>
      </p:pic>
      <p:pic>
        <p:nvPicPr>
          <p:cNvPr id="14" name="Picture 13" descr="A group of women holding a piece of paper&#10;&#10;AI-generated content may be incorrect.">
            <a:extLst>
              <a:ext uri="{FF2B5EF4-FFF2-40B4-BE49-F238E27FC236}">
                <a16:creationId xmlns:a16="http://schemas.microsoft.com/office/drawing/2014/main" id="{1134B070-1905-218F-BCB3-E484081DDD6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24052" y="2985991"/>
            <a:ext cx="1486869" cy="991246"/>
          </a:xfrm>
          <a:prstGeom prst="rect">
            <a:avLst/>
          </a:prstGeom>
        </p:spPr>
      </p:pic>
      <p:pic>
        <p:nvPicPr>
          <p:cNvPr id="16" name="Picture 15">
            <a:extLst>
              <a:ext uri="{FF2B5EF4-FFF2-40B4-BE49-F238E27FC236}">
                <a16:creationId xmlns:a16="http://schemas.microsoft.com/office/drawing/2014/main" id="{5FE1AD7E-AB51-4A4E-EF5E-8247B23EF19F}"/>
              </a:ext>
            </a:extLst>
          </p:cNvPr>
          <p:cNvPicPr>
            <a:picLocks noChangeAspect="1"/>
          </p:cNvPicPr>
          <p:nvPr/>
        </p:nvPicPr>
        <p:blipFill>
          <a:blip r:embed="rId7"/>
          <a:srcRect l="58299" t="17166" r="24620" b="63706"/>
          <a:stretch>
            <a:fillRect/>
          </a:stretch>
        </p:blipFill>
        <p:spPr>
          <a:xfrm>
            <a:off x="7604941" y="4561147"/>
            <a:ext cx="1778267" cy="1244524"/>
          </a:xfrm>
          <a:prstGeom prst="rect">
            <a:avLst/>
          </a:prstGeom>
        </p:spPr>
      </p:pic>
      <p:pic>
        <p:nvPicPr>
          <p:cNvPr id="17" name="Picture 16">
            <a:extLst>
              <a:ext uri="{FF2B5EF4-FFF2-40B4-BE49-F238E27FC236}">
                <a16:creationId xmlns:a16="http://schemas.microsoft.com/office/drawing/2014/main" id="{88C6E964-C47B-2B43-9921-49B82A6C5DA1}"/>
              </a:ext>
            </a:extLst>
          </p:cNvPr>
          <p:cNvPicPr>
            <a:picLocks noChangeAspect="1"/>
          </p:cNvPicPr>
          <p:nvPr/>
        </p:nvPicPr>
        <p:blipFill>
          <a:blip r:embed="rId8"/>
          <a:srcRect l="1600" t="-434" r="59141" b="9151"/>
          <a:stretch>
            <a:fillRect/>
          </a:stretch>
        </p:blipFill>
        <p:spPr>
          <a:xfrm>
            <a:off x="9649611" y="4100761"/>
            <a:ext cx="1061310" cy="1645130"/>
          </a:xfrm>
          <a:prstGeom prst="rect">
            <a:avLst/>
          </a:prstGeom>
        </p:spPr>
      </p:pic>
    </p:spTree>
    <p:extLst>
      <p:ext uri="{BB962C8B-B14F-4D97-AF65-F5344CB8AC3E}">
        <p14:creationId xmlns:p14="http://schemas.microsoft.com/office/powerpoint/2010/main" val="18245370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4350" y="237720"/>
            <a:ext cx="9353550" cy="1028700"/>
          </a:xfrm>
        </p:spPr>
        <p:txBody>
          <a:bodyPr/>
          <a:lstStyle/>
          <a:p>
            <a:r>
              <a:rPr lang="en-GB">
                <a:solidFill>
                  <a:schemeClr val="accent1"/>
                </a:solidFill>
              </a:rPr>
              <a:t>Media coverage</a:t>
            </a:r>
            <a:endParaRPr lang="en-GB">
              <a:solidFill>
                <a:srgbClr val="FF0000"/>
              </a:solidFill>
            </a:endParaRPr>
          </a:p>
        </p:txBody>
      </p:sp>
      <p:sp>
        <p:nvSpPr>
          <p:cNvPr id="3" name="AutoShape 2" descr="https://www.moorfields.nhs.uk/sites/default/files/styles/news_listing_501px_wide/public/ORIEL_Internal%20views_Reception_LR.jpg?itok=RB7tUgc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 name="AutoShape 4" descr="Which newspapers offer a student discount? - Save the Studen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AutoShape 7" descr="In-Touch Podcast: Blind Cricket! – Metro Blind Sport"/>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 name="TextBox 6"/>
          <p:cNvSpPr txBox="1"/>
          <p:nvPr/>
        </p:nvSpPr>
        <p:spPr>
          <a:xfrm>
            <a:off x="155575" y="1266420"/>
            <a:ext cx="6325545" cy="7755969"/>
          </a:xfrm>
          <a:prstGeom prst="rect">
            <a:avLst/>
          </a:prstGeom>
          <a:noFill/>
        </p:spPr>
        <p:txBody>
          <a:bodyPr wrap="square" lIns="91440" tIns="45720" rIns="91440" bIns="45720" rtlCol="0" anchor="t">
            <a:spAutoFit/>
          </a:bodyPr>
          <a:lstStyle/>
          <a:p>
            <a:pPr marL="342900" indent="-342900">
              <a:buFont typeface="Arial" panose="020B0604020202020204" pitchFamily="34" charset="0"/>
              <a:buChar char="•"/>
            </a:pPr>
            <a:r>
              <a:rPr lang="en-GB" sz="2200" dirty="0">
                <a:effectLst/>
                <a:latin typeface="Arial"/>
                <a:ea typeface="Times New Roman" panose="02020603050405020304" pitchFamily="18" charset="0"/>
                <a:cs typeface="Arial"/>
              </a:rPr>
              <a:t>Top story – Gene therapy breakthrough for LCA4</a:t>
            </a:r>
          </a:p>
          <a:p>
            <a:pPr marL="342900" indent="-342900">
              <a:buFont typeface="Arial" panose="020B0604020202020204" pitchFamily="34" charset="0"/>
              <a:buChar char="•"/>
            </a:pPr>
            <a:endParaRPr lang="en-GB" sz="2200" dirty="0">
              <a:effectLst/>
              <a:latin typeface="Arial" panose="020B0604020202020204" pitchFamily="34" charset="0"/>
              <a:ea typeface="Times New Roman" panose="02020603050405020304" pitchFamily="18" charset="0"/>
              <a:cs typeface="Arial" panose="020B0604020202020204" pitchFamily="34" charset="0"/>
            </a:endParaRPr>
          </a:p>
          <a:p>
            <a:pPr marL="342900" indent="-342900">
              <a:buFont typeface="Arial" panose="020B0604020202020204" pitchFamily="34" charset="0"/>
              <a:buChar char="•"/>
            </a:pPr>
            <a:r>
              <a:rPr lang="en-GB" sz="2200" dirty="0">
                <a:effectLst/>
                <a:latin typeface="Arial"/>
                <a:ea typeface="Times New Roman" panose="02020603050405020304" pitchFamily="18" charset="0"/>
                <a:cs typeface="Arial"/>
              </a:rPr>
              <a:t>Other TV coverage included ITV’s This Morning showcasing our cataract surgery, restoring a patient’s sight during the programme</a:t>
            </a:r>
          </a:p>
          <a:p>
            <a:pPr marL="342900" indent="-342900">
              <a:buFont typeface="Arial" panose="020B0604020202020204" pitchFamily="34" charset="0"/>
              <a:buChar char="•"/>
            </a:pPr>
            <a:endParaRPr lang="en-GB" sz="2200" dirty="0">
              <a:latin typeface="Arial" panose="020B0604020202020204" pitchFamily="34" charset="0"/>
              <a:ea typeface="Calibri" panose="020F0502020204030204" pitchFamily="34" charset="0"/>
              <a:cs typeface="Arial" panose="020B0604020202020204" pitchFamily="34" charset="0"/>
            </a:endParaRPr>
          </a:p>
          <a:p>
            <a:endParaRPr lang="en-GB" sz="2200" dirty="0">
              <a:solidFill>
                <a:srgbClr val="FF0000"/>
              </a:solidFill>
              <a:effectLst/>
              <a:latin typeface="Arial"/>
              <a:ea typeface="Calibri"/>
              <a:cs typeface="Arial"/>
            </a:endParaRPr>
          </a:p>
          <a:p>
            <a:pPr marL="342900" indent="-342900">
              <a:buFont typeface="Arial" panose="020B0604020202020204" pitchFamily="34" charset="0"/>
              <a:buChar char="•"/>
            </a:pPr>
            <a:endParaRPr lang="en-GB" sz="2200" dirty="0"/>
          </a:p>
          <a:p>
            <a:pPr marL="342900" indent="-342900">
              <a:buFont typeface="Arial" panose="020B0604020202020204" pitchFamily="34" charset="0"/>
              <a:buChar char="•"/>
            </a:pPr>
            <a:endParaRPr lang="en-GB" sz="2200" dirty="0"/>
          </a:p>
          <a:p>
            <a:endParaRPr lang="en-GB" sz="2000" dirty="0"/>
          </a:p>
          <a:p>
            <a:pPr marL="342900" indent="-342900">
              <a:buFont typeface="Arial" panose="020B0604020202020204" pitchFamily="34" charset="0"/>
              <a:buChar char="•"/>
            </a:pPr>
            <a:endParaRPr lang="en-GB" sz="2000" dirty="0"/>
          </a:p>
          <a:p>
            <a:pPr marL="342900" indent="-342900">
              <a:buFont typeface="Arial" panose="020B0604020202020204" pitchFamily="34" charset="0"/>
              <a:buChar char="•"/>
            </a:pPr>
            <a:endParaRPr lang="en-GB" sz="2400" dirty="0"/>
          </a:p>
          <a:p>
            <a:pPr marL="342900" indent="-342900">
              <a:buFont typeface="Arial" panose="020B0604020202020204" pitchFamily="34" charset="0"/>
              <a:buChar char="•"/>
            </a:pPr>
            <a:endParaRPr lang="en-GB" sz="2400" dirty="0"/>
          </a:p>
          <a:p>
            <a:pPr marL="342900" indent="-342900">
              <a:buFont typeface="Arial" panose="020B0604020202020204" pitchFamily="34" charset="0"/>
              <a:buChar char="•"/>
            </a:pPr>
            <a:endParaRPr lang="en-GB" sz="2400" dirty="0"/>
          </a:p>
          <a:p>
            <a:pPr marL="342900" indent="-342900">
              <a:buFont typeface="Arial" panose="020B0604020202020204" pitchFamily="34" charset="0"/>
              <a:buChar char="•"/>
            </a:pPr>
            <a:endParaRPr lang="en-GB" sz="2400" dirty="0"/>
          </a:p>
          <a:p>
            <a:pPr marL="342900" indent="-342900">
              <a:buFont typeface="Arial" panose="020B0604020202020204" pitchFamily="34" charset="0"/>
              <a:buChar char="•"/>
            </a:pPr>
            <a:endParaRPr lang="en-GB" sz="2400" dirty="0"/>
          </a:p>
          <a:p>
            <a:pPr marL="342900" indent="-342900">
              <a:buFont typeface="Arial" panose="020B0604020202020204" pitchFamily="34" charset="0"/>
              <a:buChar char="•"/>
            </a:pPr>
            <a:endParaRPr lang="en-GB" sz="2400" dirty="0"/>
          </a:p>
          <a:p>
            <a:pPr marL="342900" indent="-342900">
              <a:buFont typeface="Arial" panose="020B0604020202020204" pitchFamily="34" charset="0"/>
              <a:buChar char="•"/>
            </a:pPr>
            <a:endParaRPr lang="en-GB" sz="2400" dirty="0"/>
          </a:p>
          <a:p>
            <a:pPr marL="342900" indent="-342900">
              <a:buFont typeface="Arial" panose="020B0604020202020204" pitchFamily="34" charset="0"/>
              <a:buChar char="•"/>
            </a:pPr>
            <a:endParaRPr lang="en-GB" sz="2400" dirty="0"/>
          </a:p>
          <a:p>
            <a:pPr marL="342900" indent="-342900">
              <a:buFont typeface="Arial" panose="020B0604020202020204" pitchFamily="34" charset="0"/>
              <a:buChar char="•"/>
            </a:pPr>
            <a:endParaRPr lang="en-GB" sz="2400" dirty="0"/>
          </a:p>
        </p:txBody>
      </p:sp>
      <p:pic>
        <p:nvPicPr>
          <p:cNvPr id="9" name="Picture 8" descr="A group of people sitting at a table&#10;&#10;AI-generated content may be incorrect.">
            <a:extLst>
              <a:ext uri="{FF2B5EF4-FFF2-40B4-BE49-F238E27FC236}">
                <a16:creationId xmlns:a16="http://schemas.microsoft.com/office/drawing/2014/main" id="{52772655-4938-9C5E-E016-2DAD1B81D2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35487" y="1031239"/>
            <a:ext cx="4271554" cy="4468223"/>
          </a:xfrm>
          <a:prstGeom prst="rect">
            <a:avLst/>
          </a:prstGeom>
        </p:spPr>
      </p:pic>
    </p:spTree>
    <p:extLst>
      <p:ext uri="{BB962C8B-B14F-4D97-AF65-F5344CB8AC3E}">
        <p14:creationId xmlns:p14="http://schemas.microsoft.com/office/powerpoint/2010/main" val="33220544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FF868-78B5-79DE-B4FE-810A56957E37}"/>
              </a:ext>
            </a:extLst>
          </p:cNvPr>
          <p:cNvSpPr>
            <a:spLocks noGrp="1"/>
          </p:cNvSpPr>
          <p:nvPr>
            <p:ph type="title"/>
          </p:nvPr>
        </p:nvSpPr>
        <p:spPr/>
        <p:txBody>
          <a:bodyPr/>
          <a:lstStyle/>
          <a:p>
            <a:r>
              <a:rPr lang="en-GB">
                <a:solidFill>
                  <a:schemeClr val="accent1"/>
                </a:solidFill>
              </a:rPr>
              <a:t>AGM agenda</a:t>
            </a:r>
          </a:p>
        </p:txBody>
      </p:sp>
      <p:sp>
        <p:nvSpPr>
          <p:cNvPr id="3" name="Content Placeholder 2">
            <a:extLst>
              <a:ext uri="{FF2B5EF4-FFF2-40B4-BE49-F238E27FC236}">
                <a16:creationId xmlns:a16="http://schemas.microsoft.com/office/drawing/2014/main" id="{36C1776A-2D32-C8D1-A592-81BC4397D638}"/>
              </a:ext>
            </a:extLst>
          </p:cNvPr>
          <p:cNvSpPr>
            <a:spLocks noGrp="1"/>
          </p:cNvSpPr>
          <p:nvPr>
            <p:ph idx="1"/>
          </p:nvPr>
        </p:nvSpPr>
        <p:spPr>
          <a:xfrm>
            <a:off x="514350" y="1254034"/>
            <a:ext cx="11289030" cy="4924697"/>
          </a:xfrm>
        </p:spPr>
        <p:txBody>
          <a:bodyPr/>
          <a:lstStyle/>
          <a:p>
            <a:pPr>
              <a:lnSpc>
                <a:spcPct val="115000"/>
              </a:lnSpc>
              <a:spcBef>
                <a:spcPts val="600"/>
              </a:spcBef>
            </a:pPr>
            <a:r>
              <a:rPr lang="en-GB" sz="2400" dirty="0">
                <a:latin typeface="Arial" panose="020B0604020202020204" pitchFamily="34" charset="0"/>
                <a:ea typeface="Batang" panose="02030600000101010101" pitchFamily="18" charset="-127"/>
                <a:cs typeface="Arial" panose="020B0604020202020204" pitchFamily="34" charset="0"/>
              </a:rPr>
              <a:t>3.30</a:t>
            </a:r>
            <a:r>
              <a:rPr lang="en-GB" sz="2400" b="1" dirty="0">
                <a:effectLst/>
                <a:latin typeface="Arial" panose="020B0604020202020204" pitchFamily="34" charset="0"/>
                <a:ea typeface="Batang" panose="02030600000101010101" pitchFamily="18" charset="-127"/>
                <a:cs typeface="Arial" panose="020B0604020202020204" pitchFamily="34" charset="0"/>
              </a:rPr>
              <a:t>pm:</a:t>
            </a:r>
            <a:r>
              <a:rPr lang="en-GB" sz="2400" b="1" dirty="0">
                <a:latin typeface="Arial" panose="020B0604020202020204" pitchFamily="34" charset="0"/>
                <a:ea typeface="Batang" panose="02030600000101010101" pitchFamily="18" charset="-127"/>
                <a:cs typeface="Arial" panose="020B0604020202020204" pitchFamily="34" charset="0"/>
              </a:rPr>
              <a:t> </a:t>
            </a:r>
            <a:r>
              <a:rPr lang="en-GB" sz="2400" b="0" dirty="0">
                <a:effectLst/>
                <a:latin typeface="Arial" panose="020B0604020202020204" pitchFamily="34" charset="0"/>
                <a:ea typeface="Batang" panose="02030600000101010101" pitchFamily="18" charset="-127"/>
                <a:cs typeface="Arial" panose="020B0604020202020204" pitchFamily="34" charset="0"/>
              </a:rPr>
              <a:t>Welcome from the chair of the board of directors Professor Tim Briggs</a:t>
            </a:r>
            <a:endParaRPr lang="en-GB" sz="2400" b="0" dirty="0">
              <a:effectLst/>
              <a:latin typeface="Arial" panose="020B0604020202020204" pitchFamily="34" charset="0"/>
              <a:ea typeface="Batang" panose="02030600000101010101" pitchFamily="18" charset="-127"/>
              <a:cs typeface="Times New Roman" panose="02020603050405020304" pitchFamily="18" charset="0"/>
            </a:endParaRPr>
          </a:p>
          <a:p>
            <a:pPr>
              <a:lnSpc>
                <a:spcPct val="115000"/>
              </a:lnSpc>
              <a:spcBef>
                <a:spcPts val="600"/>
              </a:spcBef>
            </a:pPr>
            <a:r>
              <a:rPr lang="en-GB" sz="2400" dirty="0">
                <a:latin typeface="Arial" panose="020B0604020202020204" pitchFamily="34" charset="0"/>
                <a:ea typeface="Batang" panose="02030600000101010101" pitchFamily="18" charset="-127"/>
                <a:cs typeface="Arial" panose="020B0604020202020204" pitchFamily="34" charset="0"/>
              </a:rPr>
              <a:t>3</a:t>
            </a:r>
            <a:r>
              <a:rPr lang="en-GB" sz="2400" b="1" dirty="0">
                <a:effectLst/>
                <a:latin typeface="Arial" panose="020B0604020202020204" pitchFamily="34" charset="0"/>
                <a:ea typeface="Batang" panose="02030600000101010101" pitchFamily="18" charset="-127"/>
                <a:cs typeface="Arial" panose="020B0604020202020204" pitchFamily="34" charset="0"/>
              </a:rPr>
              <a:t>.40pm:</a:t>
            </a:r>
            <a:r>
              <a:rPr lang="en-GB" sz="2400" b="1" dirty="0">
                <a:latin typeface="Arial" panose="020B0604020202020204" pitchFamily="34" charset="0"/>
                <a:ea typeface="Batang" panose="02030600000101010101" pitchFamily="18" charset="-127"/>
                <a:cs typeface="Arial" panose="020B0604020202020204" pitchFamily="34" charset="0"/>
              </a:rPr>
              <a:t> </a:t>
            </a:r>
            <a:r>
              <a:rPr lang="en-GB" sz="2400" b="0" dirty="0">
                <a:latin typeface="Arial" panose="020B0604020202020204" pitchFamily="34" charset="0"/>
                <a:ea typeface="Batang" panose="02030600000101010101" pitchFamily="18" charset="-127"/>
                <a:cs typeface="Arial" panose="020B0604020202020204" pitchFamily="34" charset="0"/>
              </a:rPr>
              <a:t>Review of governor activity</a:t>
            </a:r>
            <a:r>
              <a:rPr lang="en-GB" sz="2400" b="0" dirty="0">
                <a:effectLst/>
                <a:latin typeface="Arial" panose="020B0604020202020204" pitchFamily="34" charset="0"/>
                <a:ea typeface="Batang" panose="02030600000101010101" pitchFamily="18" charset="-127"/>
                <a:cs typeface="Arial" panose="020B0604020202020204" pitchFamily="34" charset="0"/>
              </a:rPr>
              <a:t> from the vice-chairman of the membership council Allan MacCarthy</a:t>
            </a:r>
            <a:endParaRPr lang="en-GB" sz="2400" b="0" dirty="0">
              <a:effectLst/>
              <a:latin typeface="Arial" panose="020B0604020202020204" pitchFamily="34" charset="0"/>
              <a:ea typeface="Batang" panose="02030600000101010101" pitchFamily="18" charset="-127"/>
              <a:cs typeface="Times New Roman" panose="02020603050405020304" pitchFamily="18" charset="0"/>
            </a:endParaRPr>
          </a:p>
          <a:p>
            <a:pPr>
              <a:lnSpc>
                <a:spcPct val="115000"/>
              </a:lnSpc>
              <a:spcBef>
                <a:spcPts val="600"/>
              </a:spcBef>
            </a:pPr>
            <a:r>
              <a:rPr lang="en-GB" sz="2400" dirty="0">
                <a:latin typeface="Arial" panose="020B0604020202020204" pitchFamily="34" charset="0"/>
                <a:ea typeface="Batang" panose="02030600000101010101" pitchFamily="18" charset="-127"/>
                <a:cs typeface="Arial" panose="020B0604020202020204" pitchFamily="34" charset="0"/>
              </a:rPr>
              <a:t>3</a:t>
            </a:r>
            <a:r>
              <a:rPr lang="en-GB" sz="2400" b="1" dirty="0">
                <a:effectLst/>
                <a:latin typeface="Arial" panose="020B0604020202020204" pitchFamily="34" charset="0"/>
                <a:ea typeface="Batang" panose="02030600000101010101" pitchFamily="18" charset="-127"/>
                <a:cs typeface="Arial" panose="020B0604020202020204" pitchFamily="34" charset="0"/>
              </a:rPr>
              <a:t>.50pm: </a:t>
            </a:r>
            <a:r>
              <a:rPr lang="en-GB" sz="2400" b="0" dirty="0">
                <a:effectLst/>
                <a:latin typeface="Arial" panose="020B0604020202020204" pitchFamily="34" charset="0"/>
                <a:ea typeface="Batang" panose="02030600000101010101" pitchFamily="18" charset="-127"/>
                <a:cs typeface="Arial" panose="020B0604020202020204" pitchFamily="34" charset="0"/>
              </a:rPr>
              <a:t>I</a:t>
            </a:r>
            <a:r>
              <a:rPr lang="en-GB" sz="2400" b="0" dirty="0">
                <a:latin typeface="Arial" panose="020B0604020202020204" pitchFamily="34" charset="0"/>
                <a:ea typeface="Batang" panose="02030600000101010101" pitchFamily="18" charset="-127"/>
                <a:cs typeface="Arial" panose="020B0604020202020204" pitchFamily="34" charset="0"/>
              </a:rPr>
              <a:t>nterim c</a:t>
            </a:r>
            <a:r>
              <a:rPr lang="en-GB" sz="2400" b="0" dirty="0">
                <a:effectLst/>
                <a:latin typeface="Arial" panose="020B0604020202020204" pitchFamily="34" charset="0"/>
                <a:ea typeface="Batang" panose="02030600000101010101" pitchFamily="18" charset="-127"/>
                <a:cs typeface="Arial" panose="020B0604020202020204" pitchFamily="34" charset="0"/>
              </a:rPr>
              <a:t>hief executive Peter Ridley and chief financial officer</a:t>
            </a:r>
            <a:r>
              <a:rPr lang="en-GB" sz="2400" b="0" dirty="0">
                <a:latin typeface="Arial" panose="020B0604020202020204" pitchFamily="34" charset="0"/>
                <a:ea typeface="Batang" panose="02030600000101010101" pitchFamily="18" charset="-127"/>
                <a:cs typeface="Arial" panose="020B0604020202020204" pitchFamily="34" charset="0"/>
              </a:rPr>
              <a:t> Arthur Vaughan’s</a:t>
            </a:r>
            <a:r>
              <a:rPr lang="en-GB" sz="2400" b="0" dirty="0">
                <a:effectLst/>
                <a:latin typeface="Arial" panose="020B0604020202020204" pitchFamily="34" charset="0"/>
                <a:ea typeface="Batang" panose="02030600000101010101" pitchFamily="18" charset="-127"/>
                <a:cs typeface="Arial" panose="020B0604020202020204" pitchFamily="34" charset="0"/>
              </a:rPr>
              <a:t> review of the year </a:t>
            </a:r>
          </a:p>
          <a:p>
            <a:pPr>
              <a:lnSpc>
                <a:spcPct val="115000"/>
              </a:lnSpc>
              <a:spcBef>
                <a:spcPts val="600"/>
              </a:spcBef>
            </a:pPr>
            <a:r>
              <a:rPr lang="en-GB" sz="2400" dirty="0">
                <a:latin typeface="Arial" panose="020B0604020202020204" pitchFamily="34" charset="0"/>
                <a:ea typeface="Batang" panose="02030600000101010101" pitchFamily="18" charset="-127"/>
                <a:cs typeface="Arial" panose="020B0604020202020204" pitchFamily="34" charset="0"/>
              </a:rPr>
              <a:t>4.05pm</a:t>
            </a:r>
            <a:r>
              <a:rPr lang="en-GB" sz="2400" b="0" dirty="0">
                <a:latin typeface="Arial" panose="020B0604020202020204" pitchFamily="34" charset="0"/>
                <a:ea typeface="Batang" panose="02030600000101010101" pitchFamily="18" charset="-127"/>
                <a:cs typeface="Arial" panose="020B0604020202020204" pitchFamily="34" charset="0"/>
              </a:rPr>
              <a:t>: Chief nurse Sheila Adam’s quality and safety, education and Friends of Moorfields review</a:t>
            </a:r>
            <a:endParaRPr lang="en-GB" sz="2400" b="0" dirty="0">
              <a:effectLst/>
              <a:latin typeface="Arial" panose="020B0604020202020204" pitchFamily="34" charset="0"/>
              <a:ea typeface="Batang" panose="02030600000101010101" pitchFamily="18" charset="-127"/>
              <a:cs typeface="Arial" panose="020B0604020202020204" pitchFamily="34" charset="0"/>
            </a:endParaRPr>
          </a:p>
          <a:p>
            <a:pPr>
              <a:lnSpc>
                <a:spcPct val="115000"/>
              </a:lnSpc>
              <a:spcBef>
                <a:spcPts val="600"/>
              </a:spcBef>
            </a:pPr>
            <a:r>
              <a:rPr lang="en-GB" sz="2400" dirty="0">
                <a:latin typeface="Arial" panose="020B0604020202020204" pitchFamily="34" charset="0"/>
                <a:ea typeface="Batang" panose="02030600000101010101" pitchFamily="18" charset="-127"/>
                <a:cs typeface="Arial" panose="020B0604020202020204" pitchFamily="34" charset="0"/>
              </a:rPr>
              <a:t>4.10pm: </a:t>
            </a:r>
            <a:r>
              <a:rPr lang="en-GB" sz="2400" b="0" dirty="0">
                <a:latin typeface="Arial" panose="020B0604020202020204" pitchFamily="34" charset="0"/>
                <a:ea typeface="Batang" panose="02030600000101010101" pitchFamily="18" charset="-127"/>
                <a:cs typeface="Arial" panose="020B0604020202020204" pitchFamily="34" charset="0"/>
              </a:rPr>
              <a:t>Questions </a:t>
            </a:r>
            <a:endParaRPr lang="en-GB" sz="2400" b="0" dirty="0">
              <a:effectLst/>
              <a:latin typeface="Arial" panose="020B0604020202020204" pitchFamily="34" charset="0"/>
              <a:ea typeface="Batang" panose="02030600000101010101" pitchFamily="18" charset="-127"/>
              <a:cs typeface="Times New Roman" panose="02020603050405020304" pitchFamily="18" charset="0"/>
            </a:endParaRPr>
          </a:p>
          <a:p>
            <a:pPr>
              <a:lnSpc>
                <a:spcPct val="115000"/>
              </a:lnSpc>
              <a:spcBef>
                <a:spcPts val="600"/>
              </a:spcBef>
            </a:pPr>
            <a:r>
              <a:rPr lang="en-GB" sz="2400" b="1" dirty="0">
                <a:effectLst/>
                <a:latin typeface="Arial" panose="020B0604020202020204" pitchFamily="34" charset="0"/>
                <a:ea typeface="Batang" panose="02030600000101010101" pitchFamily="18" charset="-127"/>
                <a:cs typeface="Arial" panose="020B0604020202020204" pitchFamily="34" charset="0"/>
              </a:rPr>
              <a:t>4.20pm: </a:t>
            </a:r>
            <a:r>
              <a:rPr lang="en-GB" sz="2400" b="0" dirty="0">
                <a:latin typeface="Arial" panose="020B0604020202020204" pitchFamily="34" charset="0"/>
                <a:ea typeface="Batang" panose="02030600000101010101" pitchFamily="18" charset="-127"/>
                <a:cs typeface="Arial" panose="020B0604020202020204" pitchFamily="34" charset="0"/>
              </a:rPr>
              <a:t>Chair’s closing remarks </a:t>
            </a:r>
            <a:r>
              <a:rPr lang="en-GB" sz="2400" dirty="0">
                <a:latin typeface="Calibri" panose="020F0502020204030204" pitchFamily="34" charset="0"/>
                <a:ea typeface="Batang" panose="02030600000101010101" pitchFamily="18" charset="-127"/>
                <a:cs typeface="Times New Roman" panose="02020603050405020304" pitchFamily="18" charset="0"/>
              </a:rPr>
              <a:t> </a:t>
            </a:r>
            <a:r>
              <a:rPr lang="en-GB" sz="2000" dirty="0">
                <a:effectLst/>
                <a:latin typeface="Arial" panose="020B0604020202020204" pitchFamily="34" charset="0"/>
                <a:ea typeface="Batang" panose="02030600000101010101" pitchFamily="18" charset="-127"/>
                <a:cs typeface="Arial" panose="020B0604020202020204" pitchFamily="34" charset="0"/>
              </a:rPr>
              <a:t>	</a:t>
            </a:r>
            <a:endParaRPr lang="en-GB" dirty="0"/>
          </a:p>
        </p:txBody>
      </p:sp>
    </p:spTree>
    <p:extLst>
      <p:ext uri="{BB962C8B-B14F-4D97-AF65-F5344CB8AC3E}">
        <p14:creationId xmlns:p14="http://schemas.microsoft.com/office/powerpoint/2010/main" val="16398611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ound sign surrounded by an illustrated radial circle" title="Pound sign">
            <a:extLst>
              <a:ext uri="{FF2B5EF4-FFF2-40B4-BE49-F238E27FC236}">
                <a16:creationId xmlns:a16="http://schemas.microsoft.com/office/drawing/2014/main" id="{70484820-8DA8-F74F-876A-CE80DD2C9D7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129170" y="2195106"/>
            <a:ext cx="2517483" cy="2517483"/>
          </a:xfrm>
          <a:prstGeom prst="rect">
            <a:avLst/>
          </a:prstGeom>
        </p:spPr>
      </p:pic>
      <p:sp>
        <p:nvSpPr>
          <p:cNvPr id="2" name="Title 1">
            <a:extLst>
              <a:ext uri="{FF2B5EF4-FFF2-40B4-BE49-F238E27FC236}">
                <a16:creationId xmlns:a16="http://schemas.microsoft.com/office/drawing/2014/main" id="{C47E27D3-7F02-CC47-AF37-F7802F826031}"/>
              </a:ext>
            </a:extLst>
          </p:cNvPr>
          <p:cNvSpPr>
            <a:spLocks noGrp="1"/>
          </p:cNvSpPr>
          <p:nvPr>
            <p:ph type="title"/>
          </p:nvPr>
        </p:nvSpPr>
        <p:spPr/>
        <p:txBody>
          <a:bodyPr/>
          <a:lstStyle/>
          <a:p>
            <a:r>
              <a:rPr lang="en-US">
                <a:solidFill>
                  <a:schemeClr val="accent1"/>
                </a:solidFill>
              </a:rPr>
              <a:t>Financial performance </a:t>
            </a:r>
            <a:br>
              <a:rPr lang="en-US">
                <a:solidFill>
                  <a:schemeClr val="accent1"/>
                </a:solidFill>
              </a:rPr>
            </a:br>
            <a:r>
              <a:rPr lang="en-US">
                <a:solidFill>
                  <a:schemeClr val="accent1"/>
                </a:solidFill>
              </a:rPr>
              <a:t>Arthur Vaughan– chief financial officer</a:t>
            </a:r>
          </a:p>
        </p:txBody>
      </p:sp>
      <p:pic>
        <p:nvPicPr>
          <p:cNvPr id="3" name="Picture 2">
            <a:extLst>
              <a:ext uri="{FF2B5EF4-FFF2-40B4-BE49-F238E27FC236}">
                <a16:creationId xmlns:a16="http://schemas.microsoft.com/office/drawing/2014/main" id="{52D89625-FDE1-F085-B1C8-A8DE55D0F361}"/>
              </a:ext>
            </a:extLst>
          </p:cNvPr>
          <p:cNvPicPr>
            <a:picLocks noChangeAspect="1"/>
          </p:cNvPicPr>
          <p:nvPr/>
        </p:nvPicPr>
        <p:blipFill>
          <a:blip r:embed="rId4"/>
          <a:stretch>
            <a:fillRect/>
          </a:stretch>
        </p:blipFill>
        <p:spPr>
          <a:xfrm>
            <a:off x="1680211" y="1720381"/>
            <a:ext cx="5795009" cy="3417237"/>
          </a:xfrm>
          <a:prstGeom prst="rect">
            <a:avLst/>
          </a:prstGeom>
        </p:spPr>
      </p:pic>
    </p:spTree>
    <p:extLst>
      <p:ext uri="{BB962C8B-B14F-4D97-AF65-F5344CB8AC3E}">
        <p14:creationId xmlns:p14="http://schemas.microsoft.com/office/powerpoint/2010/main" val="5972838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A8CCD7F-EB5A-9F9A-949F-360BD943B3E9}"/>
              </a:ext>
            </a:extLst>
          </p:cNvPr>
          <p:cNvSpPr>
            <a:spLocks noGrp="1"/>
          </p:cNvSpPr>
          <p:nvPr>
            <p:ph type="title"/>
          </p:nvPr>
        </p:nvSpPr>
        <p:spPr>
          <a:xfrm>
            <a:off x="481318" y="448252"/>
            <a:ext cx="9353550" cy="1028700"/>
          </a:xfrm>
        </p:spPr>
        <p:txBody>
          <a:bodyPr/>
          <a:lstStyle/>
          <a:p>
            <a:r>
              <a:rPr lang="en-GB" dirty="0">
                <a:solidFill>
                  <a:schemeClr val="accent1"/>
                </a:solidFill>
              </a:rPr>
              <a:t>Operational performance</a:t>
            </a:r>
            <a:br>
              <a:rPr lang="en-GB" dirty="0">
                <a:solidFill>
                  <a:schemeClr val="accent1"/>
                </a:solidFill>
              </a:rPr>
            </a:br>
            <a:r>
              <a:rPr lang="en-GB" dirty="0">
                <a:solidFill>
                  <a:schemeClr val="accent1"/>
                </a:solidFill>
              </a:rPr>
              <a:t>Arthur Vaughan – chief financial officer</a:t>
            </a:r>
          </a:p>
        </p:txBody>
      </p:sp>
      <p:pic>
        <p:nvPicPr>
          <p:cNvPr id="2" name="Picture 1">
            <a:extLst>
              <a:ext uri="{FF2B5EF4-FFF2-40B4-BE49-F238E27FC236}">
                <a16:creationId xmlns:a16="http://schemas.microsoft.com/office/drawing/2014/main" id="{AF901B14-34E2-CB58-0D27-DE4446837594}"/>
              </a:ext>
            </a:extLst>
          </p:cNvPr>
          <p:cNvPicPr>
            <a:picLocks noChangeAspect="1"/>
          </p:cNvPicPr>
          <p:nvPr/>
        </p:nvPicPr>
        <p:blipFill>
          <a:blip r:embed="rId3"/>
          <a:stretch>
            <a:fillRect/>
          </a:stretch>
        </p:blipFill>
        <p:spPr>
          <a:xfrm>
            <a:off x="1737360" y="1648033"/>
            <a:ext cx="6137910" cy="3561934"/>
          </a:xfrm>
          <a:prstGeom prst="rect">
            <a:avLst/>
          </a:prstGeom>
        </p:spPr>
      </p:pic>
    </p:spTree>
    <p:extLst>
      <p:ext uri="{BB962C8B-B14F-4D97-AF65-F5344CB8AC3E}">
        <p14:creationId xmlns:p14="http://schemas.microsoft.com/office/powerpoint/2010/main" val="31830195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noChangeArrowheads="1"/>
          </p:cNvSpPr>
          <p:nvPr>
            <p:ph type="title"/>
          </p:nvPr>
        </p:nvSpPr>
        <p:spPr/>
        <p:txBody>
          <a:bodyPr/>
          <a:lstStyle/>
          <a:p>
            <a:r>
              <a:rPr lang="en-GB" altLang="en-US">
                <a:solidFill>
                  <a:schemeClr val="accent1"/>
                </a:solidFill>
              </a:rPr>
              <a:t>Performance now at pre-pandemic levels</a:t>
            </a:r>
          </a:p>
        </p:txBody>
      </p:sp>
      <p:pic>
        <p:nvPicPr>
          <p:cNvPr id="3" name="Picture 2">
            <a:extLst>
              <a:ext uri="{FF2B5EF4-FFF2-40B4-BE49-F238E27FC236}">
                <a16:creationId xmlns:a16="http://schemas.microsoft.com/office/drawing/2014/main" id="{B0D78BEB-7AB8-171B-72F6-F97C6D6A24F6}"/>
              </a:ext>
            </a:extLst>
          </p:cNvPr>
          <p:cNvPicPr>
            <a:picLocks noChangeAspect="1"/>
          </p:cNvPicPr>
          <p:nvPr/>
        </p:nvPicPr>
        <p:blipFill>
          <a:blip r:embed="rId3"/>
          <a:stretch>
            <a:fillRect/>
          </a:stretch>
        </p:blipFill>
        <p:spPr>
          <a:xfrm>
            <a:off x="334252" y="1840230"/>
            <a:ext cx="11009941" cy="3543300"/>
          </a:xfrm>
          <a:prstGeom prst="rect">
            <a:avLst/>
          </a:prstGeom>
        </p:spPr>
      </p:pic>
    </p:spTree>
    <p:extLst>
      <p:ext uri="{BB962C8B-B14F-4D97-AF65-F5344CB8AC3E}">
        <p14:creationId xmlns:p14="http://schemas.microsoft.com/office/powerpoint/2010/main" val="17470817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2E36CFE-25A7-1B43-AA46-5414C658F9F1}"/>
              </a:ext>
            </a:extLst>
          </p:cNvPr>
          <p:cNvSpPr>
            <a:spLocks noGrp="1"/>
          </p:cNvSpPr>
          <p:nvPr>
            <p:ph idx="1"/>
          </p:nvPr>
        </p:nvSpPr>
        <p:spPr>
          <a:xfrm>
            <a:off x="514350" y="2115133"/>
            <a:ext cx="5969952" cy="3346450"/>
          </a:xfrm>
        </p:spPr>
        <p:txBody>
          <a:bodyPr/>
          <a:lstStyle/>
          <a:p>
            <a:pPr marL="342900" indent="-342900">
              <a:buFont typeface="Arial" panose="020B0604020202020204" pitchFamily="34" charset="0"/>
              <a:buChar char="•"/>
            </a:pPr>
            <a:r>
              <a:rPr lang="en-US" sz="2400" b="0"/>
              <a:t>98% of A&amp;E patients seen within 4 hours</a:t>
            </a:r>
          </a:p>
          <a:p>
            <a:endParaRPr lang="en-US" sz="2400" b="0"/>
          </a:p>
          <a:p>
            <a:pPr marL="342900" indent="-342900">
              <a:buFont typeface="Arial" panose="020B0604020202020204" pitchFamily="34" charset="0"/>
              <a:buChar char="•"/>
            </a:pPr>
            <a:r>
              <a:rPr lang="en-US" sz="2400" b="0"/>
              <a:t>All cancer targets met</a:t>
            </a:r>
          </a:p>
          <a:p>
            <a:pPr marL="342900" indent="-342900">
              <a:buFont typeface="Arial" panose="020B0604020202020204" pitchFamily="34" charset="0"/>
              <a:buChar char="•"/>
            </a:pPr>
            <a:endParaRPr lang="en-US" sz="2400" b="0"/>
          </a:p>
          <a:p>
            <a:pPr marL="342900" indent="-342900">
              <a:buFont typeface="Arial" panose="020B0604020202020204" pitchFamily="34" charset="0"/>
              <a:buChar char="•"/>
            </a:pPr>
            <a:r>
              <a:rPr lang="en-US" sz="2400" b="0"/>
              <a:t>83% of patients have been referred to treatment (RTT) within 18 weeks</a:t>
            </a:r>
          </a:p>
          <a:p>
            <a:endParaRPr lang="en-US" b="0"/>
          </a:p>
          <a:p>
            <a:endParaRPr lang="en-US" b="0"/>
          </a:p>
        </p:txBody>
      </p:sp>
      <p:sp>
        <p:nvSpPr>
          <p:cNvPr id="2" name="Title 1">
            <a:extLst>
              <a:ext uri="{FF2B5EF4-FFF2-40B4-BE49-F238E27FC236}">
                <a16:creationId xmlns:a16="http://schemas.microsoft.com/office/drawing/2014/main" id="{73795F32-045B-604D-A590-459A817A3141}"/>
              </a:ext>
            </a:extLst>
          </p:cNvPr>
          <p:cNvSpPr>
            <a:spLocks noGrp="1"/>
          </p:cNvSpPr>
          <p:nvPr>
            <p:ph type="title"/>
          </p:nvPr>
        </p:nvSpPr>
        <p:spPr/>
        <p:txBody>
          <a:bodyPr/>
          <a:lstStyle/>
          <a:p>
            <a:r>
              <a:rPr lang="en-US" dirty="0">
                <a:solidFill>
                  <a:schemeClr val="accent1"/>
                </a:solidFill>
              </a:rPr>
              <a:t>Performance – A&amp;E and cancer targets</a:t>
            </a:r>
          </a:p>
        </p:txBody>
      </p:sp>
      <p:pic>
        <p:nvPicPr>
          <p:cNvPr id="4" name="Picture 3" descr="Illustration showing arrows pointing upwards" title="Arrows">
            <a:extLst>
              <a:ext uri="{FF2B5EF4-FFF2-40B4-BE49-F238E27FC236}">
                <a16:creationId xmlns:a16="http://schemas.microsoft.com/office/drawing/2014/main" id="{E4AC7839-06BF-42C5-A2BF-2238DA73AB9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059198" y="1647984"/>
            <a:ext cx="3562032" cy="3562032"/>
          </a:xfrm>
          <a:prstGeom prst="rect">
            <a:avLst/>
          </a:prstGeom>
        </p:spPr>
      </p:pic>
    </p:spTree>
    <p:extLst>
      <p:ext uri="{BB962C8B-B14F-4D97-AF65-F5344CB8AC3E}">
        <p14:creationId xmlns:p14="http://schemas.microsoft.com/office/powerpoint/2010/main" val="18167027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1710FC-9F7F-6EB3-D911-F34D66CA9BE6}"/>
            </a:ext>
          </a:extLst>
        </p:cNvPr>
        <p:cNvGrpSpPr/>
        <p:nvPr/>
      </p:nvGrpSpPr>
      <p:grpSpPr>
        <a:xfrm>
          <a:off x="0" y="0"/>
          <a:ext cx="0" cy="0"/>
          <a:chOff x="0" y="0"/>
          <a:chExt cx="0" cy="0"/>
        </a:xfrm>
      </p:grpSpPr>
      <p:sp>
        <p:nvSpPr>
          <p:cNvPr id="19" name="TextBox 18">
            <a:extLst>
              <a:ext uri="{FF2B5EF4-FFF2-40B4-BE49-F238E27FC236}">
                <a16:creationId xmlns:a16="http://schemas.microsoft.com/office/drawing/2014/main" id="{599C3B10-020F-E758-1BC8-592790717D52}"/>
              </a:ext>
            </a:extLst>
          </p:cNvPr>
          <p:cNvSpPr txBox="1"/>
          <p:nvPr/>
        </p:nvSpPr>
        <p:spPr>
          <a:xfrm>
            <a:off x="565895" y="1003904"/>
            <a:ext cx="10308293" cy="4616648"/>
          </a:xfrm>
          <a:prstGeom prst="rect">
            <a:avLst/>
          </a:prstGeom>
          <a:noFill/>
        </p:spPr>
        <p:txBody>
          <a:bodyPr wrap="square">
            <a:spAutoFit/>
          </a:bodyPr>
          <a:lstStyle/>
          <a:p>
            <a:pPr algn="l" rtl="0" fontAlgn="base">
              <a:lnSpc>
                <a:spcPts val="1950"/>
              </a:lnSpc>
              <a:buNone/>
            </a:pPr>
            <a:r>
              <a:rPr lang="en-US" sz="2200" b="1" dirty="0">
                <a:latin typeface="+mn-lt"/>
              </a:rPr>
              <a:t>Patient safety</a:t>
            </a:r>
          </a:p>
          <a:p>
            <a:pPr marL="285750" indent="-285750">
              <a:lnSpc>
                <a:spcPts val="1950"/>
              </a:lnSpc>
              <a:buFont typeface="Arial" panose="020B0604020202020204" pitchFamily="34" charset="0"/>
              <a:buChar char="•"/>
            </a:pPr>
            <a:r>
              <a:rPr lang="en-GB" dirty="0"/>
              <a:t>We have implemented the patient safety incident response framework (PSIRF) to get the most learning from incidents, supporting patients and staff following an event and developing meaningful actions that lead to sustainable improvement.  </a:t>
            </a:r>
          </a:p>
          <a:p>
            <a:pPr marL="285750" indent="-285750">
              <a:lnSpc>
                <a:spcPts val="1950"/>
              </a:lnSpc>
              <a:buFont typeface="Arial" panose="020B0604020202020204" pitchFamily="34" charset="0"/>
              <a:buChar char="•"/>
            </a:pPr>
            <a:r>
              <a:rPr lang="en-US" dirty="0"/>
              <a:t>Adopted shared decision-making, so all voices are heard</a:t>
            </a:r>
            <a:endParaRPr lang="en-GB" dirty="0"/>
          </a:p>
          <a:p>
            <a:pPr marL="285750" indent="-285750">
              <a:lnSpc>
                <a:spcPts val="1950"/>
              </a:lnSpc>
              <a:buFont typeface="Arial" panose="020B0604020202020204" pitchFamily="34" charset="0"/>
              <a:buChar char="•"/>
            </a:pPr>
            <a:endParaRPr lang="en-US" sz="1600" dirty="0"/>
          </a:p>
          <a:p>
            <a:pPr>
              <a:lnSpc>
                <a:spcPts val="1950"/>
              </a:lnSpc>
            </a:pPr>
            <a:r>
              <a:rPr lang="en-US" sz="2200" b="1" dirty="0"/>
              <a:t>Clinical effectiveness</a:t>
            </a:r>
          </a:p>
          <a:p>
            <a:pPr marL="285750" indent="-285750">
              <a:lnSpc>
                <a:spcPts val="1950"/>
              </a:lnSpc>
              <a:buFont typeface="Arial" panose="020B0604020202020204" pitchFamily="34" charset="0"/>
              <a:buChar char="•"/>
            </a:pPr>
            <a:r>
              <a:rPr lang="en-US" dirty="0"/>
              <a:t>Performed well against the 28 national core clinical outcomes, including strong performances in cataract surgery, eye injections and retinal detachment</a:t>
            </a:r>
          </a:p>
          <a:p>
            <a:pPr marL="0" marR="0" lvl="0" indent="0" algn="l" defTabSz="914400" rtl="0" eaLnBrk="0" fontAlgn="base" latinLnBrk="0" hangingPunct="0">
              <a:lnSpc>
                <a:spcPct val="200000"/>
              </a:lnSpc>
              <a:spcBef>
                <a:spcPts val="0"/>
              </a:spcBef>
              <a:spcAft>
                <a:spcPct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Arial" charset="0"/>
                <a:ea typeface="+mn-ea"/>
                <a:cs typeface="+mn-cs"/>
              </a:rPr>
              <a:t>Patient experience </a:t>
            </a:r>
          </a:p>
          <a:p>
            <a:pPr marL="285750" indent="-285750">
              <a:lnSpc>
                <a:spcPts val="1950"/>
              </a:lnSpc>
              <a:buFont typeface="Arial" panose="020B0604020202020204" pitchFamily="34" charset="0"/>
              <a:buChar char="•"/>
            </a:pPr>
            <a:r>
              <a:rPr lang="en-US" dirty="0"/>
              <a:t>Improvements in patient transport and in Certificate of Vision Impairment processing times</a:t>
            </a:r>
          </a:p>
          <a:p>
            <a:pPr marL="285750" indent="-285750">
              <a:lnSpc>
                <a:spcPts val="1950"/>
              </a:lnSpc>
              <a:buFont typeface="Arial" panose="020B0604020202020204" pitchFamily="34" charset="0"/>
              <a:buChar char="•"/>
            </a:pPr>
            <a:r>
              <a:rPr lang="en-US" dirty="0"/>
              <a:t>Progress in implementing Accessible Information Standard</a:t>
            </a:r>
            <a:endParaRPr lang="en-US" b="1" dirty="0">
              <a:latin typeface="+mn-lt"/>
            </a:endParaRPr>
          </a:p>
          <a:p>
            <a:pPr algn="l" rtl="0" fontAlgn="base">
              <a:lnSpc>
                <a:spcPts val="1950"/>
              </a:lnSpc>
              <a:buNone/>
            </a:pPr>
            <a:endParaRPr lang="en-US" sz="1500" b="1" dirty="0">
              <a:latin typeface="+mn-lt"/>
            </a:endParaRPr>
          </a:p>
          <a:p>
            <a:pPr algn="l" rtl="0" fontAlgn="base">
              <a:lnSpc>
                <a:spcPts val="1950"/>
              </a:lnSpc>
              <a:buNone/>
            </a:pPr>
            <a:r>
              <a:rPr lang="en-US" sz="2200" b="1" dirty="0">
                <a:latin typeface="+mn-lt"/>
              </a:rPr>
              <a:t>Wider quality work</a:t>
            </a:r>
            <a:endParaRPr lang="en-US" sz="2200" dirty="0">
              <a:solidFill>
                <a:srgbClr val="000000"/>
              </a:solidFill>
              <a:latin typeface="Univers Condensed Light" panose="020B0306020202040204" pitchFamily="34" charset="0"/>
            </a:endParaRPr>
          </a:p>
          <a:p>
            <a:pPr marL="285750" indent="-285750" algn="l" rtl="0" fontAlgn="base">
              <a:lnSpc>
                <a:spcPts val="1950"/>
              </a:lnSpc>
              <a:buFont typeface="Arial" panose="020B0604020202020204" pitchFamily="34" charset="0"/>
              <a:buChar char="•"/>
            </a:pPr>
            <a:r>
              <a:rPr lang="en-US" dirty="0">
                <a:latin typeface="+mn-lt"/>
              </a:rPr>
              <a:t>Safer September – month of focused activities to reinforce that quality is central to all we do</a:t>
            </a:r>
          </a:p>
          <a:p>
            <a:pPr marL="285750" indent="-285750" algn="l" rtl="0" fontAlgn="base">
              <a:lnSpc>
                <a:spcPts val="1950"/>
              </a:lnSpc>
              <a:buFont typeface="Arial" panose="020B0604020202020204" pitchFamily="34" charset="0"/>
              <a:buChar char="•"/>
            </a:pPr>
            <a:r>
              <a:rPr lang="en-US" dirty="0">
                <a:latin typeface="+mn-lt"/>
              </a:rPr>
              <a:t>Enabling continuous improvement across the Trust</a:t>
            </a:r>
          </a:p>
        </p:txBody>
      </p:sp>
      <p:sp>
        <p:nvSpPr>
          <p:cNvPr id="2" name="Title 1">
            <a:extLst>
              <a:ext uri="{FF2B5EF4-FFF2-40B4-BE49-F238E27FC236}">
                <a16:creationId xmlns:a16="http://schemas.microsoft.com/office/drawing/2014/main" id="{FC037FEE-02CF-93E9-41BF-FEFB9217328E}"/>
              </a:ext>
            </a:extLst>
          </p:cNvPr>
          <p:cNvSpPr txBox="1">
            <a:spLocks/>
          </p:cNvSpPr>
          <p:nvPr/>
        </p:nvSpPr>
        <p:spPr bwMode="auto">
          <a:xfrm>
            <a:off x="335056" y="203522"/>
            <a:ext cx="9353550" cy="800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ctr" anchorCtr="0" compatLnSpc="1">
            <a:prstTxWarp prst="textNoShape">
              <a:avLst/>
            </a:prstTxWarp>
          </a:bodyPr>
          <a:lstStyle>
            <a:lvl1pPr algn="l" rtl="0" fontAlgn="base">
              <a:spcBef>
                <a:spcPct val="0"/>
              </a:spcBef>
              <a:spcAft>
                <a:spcPct val="0"/>
              </a:spcAft>
              <a:defRPr sz="2800" b="1" kern="1200">
                <a:solidFill>
                  <a:schemeClr val="tx1"/>
                </a:solidFill>
                <a:latin typeface="+mj-lt"/>
                <a:ea typeface="+mj-ea"/>
                <a:cs typeface="+mj-cs"/>
              </a:defRPr>
            </a:lvl1pPr>
            <a:lvl2pPr algn="l" rtl="0" fontAlgn="base">
              <a:spcBef>
                <a:spcPct val="0"/>
              </a:spcBef>
              <a:spcAft>
                <a:spcPct val="0"/>
              </a:spcAft>
              <a:defRPr sz="2800" b="1">
                <a:solidFill>
                  <a:schemeClr val="tx1"/>
                </a:solidFill>
                <a:latin typeface="Arial" charset="0"/>
              </a:defRPr>
            </a:lvl2pPr>
            <a:lvl3pPr algn="l" rtl="0" fontAlgn="base">
              <a:spcBef>
                <a:spcPct val="0"/>
              </a:spcBef>
              <a:spcAft>
                <a:spcPct val="0"/>
              </a:spcAft>
              <a:defRPr sz="2800" b="1">
                <a:solidFill>
                  <a:schemeClr val="tx1"/>
                </a:solidFill>
                <a:latin typeface="Arial" charset="0"/>
              </a:defRPr>
            </a:lvl3pPr>
            <a:lvl4pPr algn="l" rtl="0" fontAlgn="base">
              <a:spcBef>
                <a:spcPct val="0"/>
              </a:spcBef>
              <a:spcAft>
                <a:spcPct val="0"/>
              </a:spcAft>
              <a:defRPr sz="2800" b="1">
                <a:solidFill>
                  <a:schemeClr val="tx1"/>
                </a:solidFill>
                <a:latin typeface="Arial" charset="0"/>
              </a:defRPr>
            </a:lvl4pPr>
            <a:lvl5pPr algn="l" rtl="0" fontAlgn="base">
              <a:spcBef>
                <a:spcPct val="0"/>
              </a:spcBef>
              <a:spcAft>
                <a:spcPct val="0"/>
              </a:spcAft>
              <a:defRPr sz="2800" b="1">
                <a:solidFill>
                  <a:schemeClr val="tx1"/>
                </a:solidFill>
                <a:latin typeface="Arial" charset="0"/>
              </a:defRPr>
            </a:lvl5pPr>
            <a:lvl6pPr marL="457200" algn="l" rtl="0" fontAlgn="base">
              <a:spcBef>
                <a:spcPct val="0"/>
              </a:spcBef>
              <a:spcAft>
                <a:spcPct val="0"/>
              </a:spcAft>
              <a:defRPr sz="2800" b="1">
                <a:solidFill>
                  <a:schemeClr val="tx1"/>
                </a:solidFill>
                <a:latin typeface="Arial" charset="0"/>
              </a:defRPr>
            </a:lvl6pPr>
            <a:lvl7pPr marL="914400" algn="l" rtl="0" fontAlgn="base">
              <a:spcBef>
                <a:spcPct val="0"/>
              </a:spcBef>
              <a:spcAft>
                <a:spcPct val="0"/>
              </a:spcAft>
              <a:defRPr sz="2800" b="1">
                <a:solidFill>
                  <a:schemeClr val="tx1"/>
                </a:solidFill>
                <a:latin typeface="Arial" charset="0"/>
              </a:defRPr>
            </a:lvl7pPr>
            <a:lvl8pPr marL="1371600" algn="l" rtl="0" fontAlgn="base">
              <a:spcBef>
                <a:spcPct val="0"/>
              </a:spcBef>
              <a:spcAft>
                <a:spcPct val="0"/>
              </a:spcAft>
              <a:defRPr sz="2800" b="1">
                <a:solidFill>
                  <a:schemeClr val="tx1"/>
                </a:solidFill>
                <a:latin typeface="Arial" charset="0"/>
              </a:defRPr>
            </a:lvl8pPr>
            <a:lvl9pPr marL="1828800" algn="l" rtl="0" fontAlgn="base">
              <a:spcBef>
                <a:spcPct val="0"/>
              </a:spcBef>
              <a:spcAft>
                <a:spcPct val="0"/>
              </a:spcAft>
              <a:defRPr sz="2800" b="1">
                <a:solidFill>
                  <a:schemeClr val="tx1"/>
                </a:solidFill>
                <a:latin typeface="Arial" charset="0"/>
              </a:defRPr>
            </a:lvl9pPr>
          </a:lstStyle>
          <a:p>
            <a:pPr eaLnBrk="1" hangingPunct="1"/>
            <a:r>
              <a:rPr lang="en-US" dirty="0">
                <a:solidFill>
                  <a:schemeClr val="accent1"/>
                </a:solidFill>
              </a:rPr>
              <a:t>Quality and Safety improvements, 2024/25</a:t>
            </a:r>
          </a:p>
          <a:p>
            <a:pPr eaLnBrk="1" hangingPunct="1"/>
            <a:r>
              <a:rPr lang="en-US" dirty="0">
                <a:solidFill>
                  <a:schemeClr val="accent1"/>
                </a:solidFill>
              </a:rPr>
              <a:t>Sheila Adam – chief nurse</a:t>
            </a:r>
          </a:p>
        </p:txBody>
      </p:sp>
    </p:spTree>
    <p:extLst>
      <p:ext uri="{BB962C8B-B14F-4D97-AF65-F5344CB8AC3E}">
        <p14:creationId xmlns:p14="http://schemas.microsoft.com/office/powerpoint/2010/main" val="10329114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7A20D-7720-24CC-453D-A27D96179260}"/>
              </a:ext>
            </a:extLst>
          </p:cNvPr>
          <p:cNvSpPr>
            <a:spLocks noGrp="1"/>
          </p:cNvSpPr>
          <p:nvPr>
            <p:ph type="title"/>
          </p:nvPr>
        </p:nvSpPr>
        <p:spPr/>
        <p:txBody>
          <a:bodyPr/>
          <a:lstStyle/>
          <a:p>
            <a:r>
              <a:rPr lang="en-GB" dirty="0">
                <a:solidFill>
                  <a:schemeClr val="accent1"/>
                </a:solidFill>
              </a:rPr>
              <a:t>Moorfields Education</a:t>
            </a:r>
          </a:p>
        </p:txBody>
      </p:sp>
      <p:sp>
        <p:nvSpPr>
          <p:cNvPr id="3" name="Content Placeholder 2">
            <a:extLst>
              <a:ext uri="{FF2B5EF4-FFF2-40B4-BE49-F238E27FC236}">
                <a16:creationId xmlns:a16="http://schemas.microsoft.com/office/drawing/2014/main" id="{25D7F959-1463-136A-1117-91E8F22745ED}"/>
              </a:ext>
            </a:extLst>
          </p:cNvPr>
          <p:cNvSpPr>
            <a:spLocks noGrp="1"/>
          </p:cNvSpPr>
          <p:nvPr>
            <p:ph idx="1"/>
          </p:nvPr>
        </p:nvSpPr>
        <p:spPr>
          <a:xfrm>
            <a:off x="522288" y="1345473"/>
            <a:ext cx="9353550" cy="5017227"/>
          </a:xfrm>
        </p:spPr>
        <p:txBody>
          <a:bodyPr/>
          <a:lstStyle/>
          <a:p>
            <a:r>
              <a:rPr lang="en-GB" b="0" dirty="0"/>
              <a:t>It was a successful year for Moorfields Education.</a:t>
            </a:r>
          </a:p>
          <a:p>
            <a:r>
              <a:rPr lang="en-GB" b="0" dirty="0"/>
              <a:t>In 2024-25 there were:</a:t>
            </a:r>
          </a:p>
          <a:p>
            <a:pPr marL="342900" indent="-342900">
              <a:buFont typeface="Arial" panose="020B0604020202020204" pitchFamily="34" charset="0"/>
              <a:buChar char="•"/>
            </a:pPr>
            <a:r>
              <a:rPr lang="en-GB" b="0" dirty="0"/>
              <a:t>1,039 medical students and 44 physician associate students undertook short placements</a:t>
            </a:r>
          </a:p>
          <a:p>
            <a:pPr marL="342900" indent="-342900">
              <a:buFont typeface="Arial" panose="020B0604020202020204" pitchFamily="34" charset="0"/>
              <a:buChar char="•"/>
            </a:pPr>
            <a:r>
              <a:rPr lang="en-GB" b="0" dirty="0"/>
              <a:t>There were 163 pre‑registration undergraduate student nurses and 16 apprentice nurses in training, with nine nurses registering with the NMC during the year </a:t>
            </a:r>
          </a:p>
          <a:p>
            <a:pPr marL="342900" indent="-342900">
              <a:buFont typeface="Arial" panose="020B0604020202020204" pitchFamily="34" charset="0"/>
              <a:buChar char="•"/>
            </a:pPr>
            <a:r>
              <a:rPr lang="en-GB" b="0" dirty="0"/>
              <a:t>There were seven day, six four-week and five pre-registration orthoptic students and four pre-registration trainees in Optometry</a:t>
            </a:r>
          </a:p>
          <a:p>
            <a:pPr marL="342900" indent="-342900">
              <a:buFont typeface="Arial" panose="020B0604020202020204" pitchFamily="34" charset="0"/>
              <a:buChar char="•"/>
            </a:pPr>
            <a:r>
              <a:rPr lang="en-GB" b="0" dirty="0"/>
              <a:t>Two trainee pharmacists and four trainee pharmacy technicians </a:t>
            </a:r>
          </a:p>
          <a:p>
            <a:pPr marL="342900" indent="-342900">
              <a:buFont typeface="Arial" panose="020B0604020202020204" pitchFamily="34" charset="0"/>
              <a:buChar char="•"/>
            </a:pPr>
            <a:r>
              <a:rPr lang="en-GB" b="0" dirty="0"/>
              <a:t>OVS 3 and 4 imaging courses were delivered for ophthalmic technicians, and four healthcare scientist trainees were supported. </a:t>
            </a:r>
            <a:endParaRPr lang="en-GB" dirty="0"/>
          </a:p>
        </p:txBody>
      </p:sp>
    </p:spTree>
    <p:extLst>
      <p:ext uri="{BB962C8B-B14F-4D97-AF65-F5344CB8AC3E}">
        <p14:creationId xmlns:p14="http://schemas.microsoft.com/office/powerpoint/2010/main" val="32964407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7DB3BC-8F2E-E60E-7460-1C628EA5DE9D}"/>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D4906C1B-95D1-86E5-0C4A-FDA342DF78A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84169" y="5474970"/>
            <a:ext cx="2813800" cy="1120140"/>
          </a:xfrm>
          <a:prstGeom prst="rect">
            <a:avLst/>
          </a:prstGeom>
        </p:spPr>
      </p:pic>
      <p:sp>
        <p:nvSpPr>
          <p:cNvPr id="2" name="Title 1">
            <a:extLst>
              <a:ext uri="{FF2B5EF4-FFF2-40B4-BE49-F238E27FC236}">
                <a16:creationId xmlns:a16="http://schemas.microsoft.com/office/drawing/2014/main" id="{CD112266-CEE6-C1B8-DD65-CB11C9366801}"/>
              </a:ext>
            </a:extLst>
          </p:cNvPr>
          <p:cNvSpPr>
            <a:spLocks noGrp="1"/>
          </p:cNvSpPr>
          <p:nvPr>
            <p:ph type="title"/>
          </p:nvPr>
        </p:nvSpPr>
        <p:spPr>
          <a:xfrm>
            <a:off x="307975" y="262890"/>
            <a:ext cx="9353550" cy="1028700"/>
          </a:xfrm>
        </p:spPr>
        <p:txBody>
          <a:bodyPr/>
          <a:lstStyle/>
          <a:p>
            <a:r>
              <a:rPr lang="en-GB" dirty="0">
                <a:solidFill>
                  <a:schemeClr val="accent1"/>
                </a:solidFill>
              </a:rPr>
              <a:t>Moorfields commercial education</a:t>
            </a:r>
          </a:p>
        </p:txBody>
      </p:sp>
      <p:sp>
        <p:nvSpPr>
          <p:cNvPr id="5" name="AutoShape 2" descr="Image result for the ophthalmologist power list 2019">
            <a:extLst>
              <a:ext uri="{FF2B5EF4-FFF2-40B4-BE49-F238E27FC236}">
                <a16:creationId xmlns:a16="http://schemas.microsoft.com/office/drawing/2014/main" id="{170B9304-2FE1-1ABE-01E2-83E2B74D41DC}"/>
              </a:ext>
            </a:extLst>
          </p:cNvP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charset="0"/>
              <a:ea typeface="+mn-ea"/>
              <a:cs typeface="+mn-cs"/>
            </a:endParaRPr>
          </a:p>
        </p:txBody>
      </p:sp>
      <p:pic>
        <p:nvPicPr>
          <p:cNvPr id="7" name="Picture 6">
            <a:extLst>
              <a:ext uri="{FF2B5EF4-FFF2-40B4-BE49-F238E27FC236}">
                <a16:creationId xmlns:a16="http://schemas.microsoft.com/office/drawing/2014/main" id="{04FC5370-0618-46CA-C7EE-6B28E04BA901}"/>
              </a:ext>
            </a:extLst>
          </p:cNvPr>
          <p:cNvPicPr>
            <a:picLocks noChangeAspect="1"/>
          </p:cNvPicPr>
          <p:nvPr/>
        </p:nvPicPr>
        <p:blipFill>
          <a:blip r:embed="rId4"/>
          <a:srcRect l="1320" t="18167" r="31076" b="11333"/>
          <a:stretch>
            <a:fillRect/>
          </a:stretch>
        </p:blipFill>
        <p:spPr>
          <a:xfrm>
            <a:off x="1967786" y="1183005"/>
            <a:ext cx="6751671" cy="4400550"/>
          </a:xfrm>
          <a:prstGeom prst="rect">
            <a:avLst/>
          </a:prstGeom>
        </p:spPr>
      </p:pic>
    </p:spTree>
    <p:extLst>
      <p:ext uri="{BB962C8B-B14F-4D97-AF65-F5344CB8AC3E}">
        <p14:creationId xmlns:p14="http://schemas.microsoft.com/office/powerpoint/2010/main" val="29705510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0375" y="1076902"/>
            <a:ext cx="9353550" cy="1028700"/>
          </a:xfrm>
        </p:spPr>
        <p:txBody>
          <a:bodyPr/>
          <a:lstStyle/>
          <a:p>
            <a:r>
              <a:rPr lang="en-GB">
                <a:solidFill>
                  <a:schemeClr val="accent1"/>
                </a:solidFill>
              </a:rPr>
              <a:t>Friends of Moorfields</a:t>
            </a:r>
            <a:br>
              <a:rPr lang="en-GB">
                <a:solidFill>
                  <a:schemeClr val="accent1"/>
                </a:solidFill>
              </a:rPr>
            </a:br>
            <a:br>
              <a:rPr lang="en-GB">
                <a:solidFill>
                  <a:schemeClr val="accent1"/>
                </a:solidFill>
              </a:rPr>
            </a:br>
            <a:br>
              <a:rPr lang="en-GB">
                <a:solidFill>
                  <a:schemeClr val="accent1"/>
                </a:solidFill>
              </a:rPr>
            </a:br>
            <a:endParaRPr lang="en-GB" sz="2400" b="0">
              <a:solidFill>
                <a:srgbClr val="FF0000"/>
              </a:solidFill>
            </a:endParaRPr>
          </a:p>
        </p:txBody>
      </p:sp>
      <p:sp>
        <p:nvSpPr>
          <p:cNvPr id="5" name="AutoShape 2" descr="Image result for the ophthalmologist power list 2019"/>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charset="0"/>
              <a:ea typeface="+mn-ea"/>
              <a:cs typeface="+mn-cs"/>
            </a:endParaRPr>
          </a:p>
        </p:txBody>
      </p:sp>
      <p:pic>
        <p:nvPicPr>
          <p:cNvPr id="3" name="Picture 2" descr="A person holding a clipboard with a person in a red cape&#10;&#10;AI-generated content may be incorrect.">
            <a:extLst>
              <a:ext uri="{FF2B5EF4-FFF2-40B4-BE49-F238E27FC236}">
                <a16:creationId xmlns:a16="http://schemas.microsoft.com/office/drawing/2014/main" id="{53485020-5137-7A49-3E90-A965C01412C7}"/>
              </a:ext>
            </a:extLst>
          </p:cNvPr>
          <p:cNvPicPr>
            <a:picLocks noChangeAspect="1"/>
          </p:cNvPicPr>
          <p:nvPr/>
        </p:nvPicPr>
        <p:blipFill>
          <a:blip r:embed="rId3" cstate="print">
            <a:extLst>
              <a:ext uri="{28A0092B-C50C-407E-A947-70E740481C1C}">
                <a14:useLocalDpi xmlns:a14="http://schemas.microsoft.com/office/drawing/2010/main" val="0"/>
              </a:ext>
            </a:extLst>
          </a:blip>
          <a:srcRect l="8229" t="22334" r="9860"/>
          <a:stretch>
            <a:fillRect/>
          </a:stretch>
        </p:blipFill>
        <p:spPr>
          <a:xfrm>
            <a:off x="8654518" y="1751272"/>
            <a:ext cx="2654076" cy="3355456"/>
          </a:xfrm>
          <a:prstGeom prst="rect">
            <a:avLst/>
          </a:prstGeom>
        </p:spPr>
      </p:pic>
      <p:sp>
        <p:nvSpPr>
          <p:cNvPr id="4" name="TextBox 3">
            <a:extLst>
              <a:ext uri="{FF2B5EF4-FFF2-40B4-BE49-F238E27FC236}">
                <a16:creationId xmlns:a16="http://schemas.microsoft.com/office/drawing/2014/main" id="{629E90EB-3902-7FDE-9085-9A3C5389E956}"/>
              </a:ext>
            </a:extLst>
          </p:cNvPr>
          <p:cNvSpPr txBox="1"/>
          <p:nvPr/>
        </p:nvSpPr>
        <p:spPr>
          <a:xfrm>
            <a:off x="155575" y="1591252"/>
            <a:ext cx="8154035" cy="3416320"/>
          </a:xfrm>
          <a:prstGeom prst="rect">
            <a:avLst/>
          </a:prstGeom>
          <a:noFill/>
        </p:spPr>
        <p:txBody>
          <a:bodyPr wrap="square" rtlCol="0">
            <a:spAutoFit/>
          </a:bodyPr>
          <a:lstStyle/>
          <a:p>
            <a:pPr marL="285750" marR="0" lvl="0" indent="-285750" algn="l" defTabSz="914400" rtl="0" eaLnBrk="0" fontAlgn="base" latinLnBrk="0" hangingPunct="0">
              <a:lnSpc>
                <a:spcPct val="100000"/>
              </a:lnSpc>
              <a:spcBef>
                <a:spcPct val="0"/>
              </a:spcBef>
              <a:spcAft>
                <a:spcPct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00000"/>
                </a:solidFill>
                <a:effectLst/>
                <a:uLnTx/>
                <a:uFillTx/>
                <a:latin typeface="+mn-lt"/>
                <a:ea typeface="+mn-ea"/>
                <a:cs typeface="+mn-cs"/>
              </a:rPr>
              <a:t>We currently have </a:t>
            </a:r>
            <a:r>
              <a:rPr kumimoji="0" lang="en-GB" sz="2400" b="1" i="0" u="none" strike="noStrike" kern="1200" cap="none" spc="0" normalizeH="0" baseline="0" noProof="0" dirty="0">
                <a:ln>
                  <a:noFill/>
                </a:ln>
                <a:solidFill>
                  <a:srgbClr val="00965E"/>
                </a:solidFill>
                <a:effectLst/>
                <a:uLnTx/>
                <a:uFillTx/>
                <a:latin typeface="+mn-lt"/>
                <a:ea typeface="+mn-ea"/>
                <a:cs typeface="+mn-cs"/>
              </a:rPr>
              <a:t>327</a:t>
            </a:r>
            <a:r>
              <a:rPr kumimoji="0" lang="en-GB" sz="2400" b="0" i="0" u="none" strike="noStrike" kern="1200" cap="none" spc="0" normalizeH="0" baseline="0" noProof="0" dirty="0">
                <a:ln>
                  <a:noFill/>
                </a:ln>
                <a:solidFill>
                  <a:srgbClr val="000000"/>
                </a:solidFill>
                <a:effectLst/>
                <a:uLnTx/>
                <a:uFillTx/>
                <a:latin typeface="+mn-lt"/>
                <a:ea typeface="+mn-ea"/>
                <a:cs typeface="+mn-cs"/>
              </a:rPr>
              <a:t> </a:t>
            </a:r>
            <a:r>
              <a:rPr kumimoji="0" lang="en-GB" sz="2400" b="1" i="0" u="none" strike="noStrike" kern="1200" cap="none" spc="0" normalizeH="0" baseline="0" noProof="0" dirty="0">
                <a:ln>
                  <a:noFill/>
                </a:ln>
                <a:solidFill>
                  <a:srgbClr val="00965E"/>
                </a:solidFill>
                <a:effectLst/>
                <a:uLnTx/>
                <a:uFillTx/>
                <a:latin typeface="+mn-lt"/>
                <a:ea typeface="+mn-ea"/>
                <a:cs typeface="+mn-cs"/>
              </a:rPr>
              <a:t>active volunteers</a:t>
            </a:r>
            <a:r>
              <a:rPr kumimoji="0" lang="en-GB" sz="2400" b="0" i="0" u="none" strike="noStrike" kern="1200" cap="none" spc="0" normalizeH="0" baseline="0" noProof="0" dirty="0">
                <a:ln>
                  <a:noFill/>
                </a:ln>
                <a:solidFill>
                  <a:srgbClr val="000000"/>
                </a:solidFill>
                <a:effectLst/>
                <a:uLnTx/>
                <a:uFillTx/>
                <a:latin typeface="+mn-lt"/>
                <a:ea typeface="+mn-ea"/>
                <a:cs typeface="+mn-cs"/>
              </a:rPr>
              <a:t>, providing the equivalent of </a:t>
            </a:r>
            <a:r>
              <a:rPr kumimoji="0" lang="en-GB" sz="2400" b="1" i="0" u="none" strike="noStrike" kern="1200" cap="none" spc="0" normalizeH="0" baseline="0" noProof="0" dirty="0">
                <a:ln>
                  <a:noFill/>
                </a:ln>
                <a:solidFill>
                  <a:srgbClr val="00965E"/>
                </a:solidFill>
                <a:effectLst/>
                <a:uLnTx/>
                <a:uFillTx/>
                <a:latin typeface="+mn-lt"/>
                <a:ea typeface="+mn-ea"/>
                <a:cs typeface="+mn-cs"/>
              </a:rPr>
              <a:t>40 full-time staff posts</a:t>
            </a:r>
            <a:r>
              <a:rPr kumimoji="0" lang="en-GB" sz="2400" b="0" i="0" u="none" strike="noStrike" kern="1200" cap="none" spc="0" normalizeH="0" baseline="0" noProof="0" dirty="0">
                <a:ln>
                  <a:noFill/>
                </a:ln>
                <a:solidFill>
                  <a:srgbClr val="000000"/>
                </a:solidFill>
                <a:effectLst/>
                <a:uLnTx/>
                <a:uFillTx/>
                <a:latin typeface="+mn-lt"/>
                <a:ea typeface="+mn-ea"/>
                <a:cs typeface="+mn-cs"/>
              </a:rPr>
              <a:t>, which would cost over </a:t>
            </a:r>
            <a:r>
              <a:rPr kumimoji="0" lang="en-GB" sz="2400" b="1" i="0" u="none" strike="noStrike" kern="1200" cap="none" spc="0" normalizeH="0" baseline="0" noProof="0" dirty="0">
                <a:ln>
                  <a:noFill/>
                </a:ln>
                <a:solidFill>
                  <a:srgbClr val="00965E"/>
                </a:solidFill>
                <a:effectLst/>
                <a:uLnTx/>
                <a:uFillTx/>
                <a:latin typeface="+mn-lt"/>
                <a:ea typeface="+mn-ea"/>
                <a:cs typeface="+mn-cs"/>
              </a:rPr>
              <a:t>£1million</a:t>
            </a:r>
            <a:r>
              <a:rPr kumimoji="0" lang="en-GB" sz="2400" b="0" i="0" u="none" strike="noStrike" kern="1200" cap="none" spc="0" normalizeH="0" baseline="0" noProof="0" dirty="0">
                <a:ln>
                  <a:noFill/>
                </a:ln>
                <a:solidFill>
                  <a:srgbClr val="000000"/>
                </a:solidFill>
                <a:effectLst/>
                <a:uLnTx/>
                <a:uFillTx/>
                <a:latin typeface="+mn-lt"/>
                <a:ea typeface="+mn-ea"/>
                <a:cs typeface="+mn-cs"/>
              </a:rPr>
              <a:t> per year</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dirty="0">
              <a:ln>
                <a:noFill/>
              </a:ln>
              <a:solidFill>
                <a:srgbClr val="000000"/>
              </a:solidFill>
              <a:effectLst/>
              <a:uLnTx/>
              <a:uFillTx/>
              <a:latin typeface="+mn-lt"/>
              <a:ea typeface="+mn-ea"/>
              <a:cs typeface="+mn-cs"/>
            </a:endParaRPr>
          </a:p>
          <a:p>
            <a:pPr marL="285750" marR="0" lvl="0" indent="-285750" algn="l" defTabSz="914400" rtl="0" eaLnBrk="0" fontAlgn="base" latinLnBrk="0" hangingPunct="0">
              <a:lnSpc>
                <a:spcPct val="100000"/>
              </a:lnSpc>
              <a:spcBef>
                <a:spcPct val="0"/>
              </a:spcBef>
              <a:spcAft>
                <a:spcPct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00000"/>
                </a:solidFill>
                <a:effectLst/>
                <a:uLnTx/>
                <a:uFillTx/>
                <a:latin typeface="+mn-lt"/>
                <a:ea typeface="+mn-ea"/>
                <a:cs typeface="+mn-cs"/>
              </a:rPr>
              <a:t>Over the past year, our Health Information Hub at City Road handled around </a:t>
            </a:r>
            <a:r>
              <a:rPr kumimoji="0" lang="en-GB" sz="2400" b="1" i="0" u="none" strike="noStrike" kern="1200" cap="none" spc="0" normalizeH="0" baseline="0" noProof="0" dirty="0">
                <a:ln>
                  <a:noFill/>
                </a:ln>
                <a:solidFill>
                  <a:srgbClr val="00965E"/>
                </a:solidFill>
                <a:effectLst/>
                <a:uLnTx/>
                <a:uFillTx/>
                <a:latin typeface="+mn-lt"/>
                <a:ea typeface="+mn-ea"/>
                <a:cs typeface="+mn-cs"/>
              </a:rPr>
              <a:t>4,000 enquiries</a:t>
            </a:r>
          </a:p>
          <a:p>
            <a:pPr marL="285750" marR="0" lvl="0" indent="-285750" algn="l" defTabSz="914400" rtl="0" eaLnBrk="0" fontAlgn="base" latinLnBrk="0" hangingPunct="0">
              <a:lnSpc>
                <a:spcPct val="100000"/>
              </a:lnSpc>
              <a:spcBef>
                <a:spcPct val="0"/>
              </a:spcBef>
              <a:spcAft>
                <a:spcPct val="0"/>
              </a:spcAft>
              <a:buClr>
                <a:srgbClr val="000000"/>
              </a:buClr>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00000"/>
              </a:solidFill>
              <a:effectLst/>
              <a:uLnTx/>
              <a:uFillTx/>
              <a:latin typeface="+mn-lt"/>
              <a:ea typeface="+mn-ea"/>
              <a:cs typeface="+mn-cs"/>
            </a:endParaRPr>
          </a:p>
          <a:p>
            <a:pPr marL="285750" marR="0" lvl="0" indent="-285750" algn="l" defTabSz="914400" rtl="0" eaLnBrk="0" fontAlgn="base" latinLnBrk="0" hangingPunct="0">
              <a:lnSpc>
                <a:spcPct val="100000"/>
              </a:lnSpc>
              <a:spcBef>
                <a:spcPct val="0"/>
              </a:spcBef>
              <a:spcAft>
                <a:spcPct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00000"/>
                </a:solidFill>
                <a:effectLst/>
                <a:uLnTx/>
                <a:uFillTx/>
                <a:latin typeface="+mn-lt"/>
                <a:ea typeface="+mn-ea"/>
                <a:cs typeface="+mn-cs"/>
              </a:rPr>
              <a:t>We were </a:t>
            </a:r>
            <a:r>
              <a:rPr lang="en-GB" sz="2400" b="1" dirty="0">
                <a:solidFill>
                  <a:srgbClr val="00965E"/>
                </a:solidFill>
                <a:latin typeface="+mn-lt"/>
              </a:rPr>
              <a:t>h</a:t>
            </a:r>
            <a:r>
              <a:rPr kumimoji="0" lang="en-GB" sz="2400" b="1" i="0" u="none" strike="noStrike" kern="1200" cap="none" spc="0" normalizeH="0" baseline="0" noProof="0" dirty="0" err="1">
                <a:ln>
                  <a:noFill/>
                </a:ln>
                <a:solidFill>
                  <a:srgbClr val="00965E"/>
                </a:solidFill>
                <a:effectLst/>
                <a:uLnTx/>
                <a:uFillTx/>
                <a:latin typeface="+mn-lt"/>
                <a:ea typeface="+mn-ea"/>
                <a:cs typeface="+mn-cs"/>
              </a:rPr>
              <a:t>ighly</a:t>
            </a:r>
            <a:r>
              <a:rPr lang="en-GB" sz="2400" b="1" dirty="0">
                <a:solidFill>
                  <a:srgbClr val="00965E"/>
                </a:solidFill>
                <a:latin typeface="+mn-lt"/>
              </a:rPr>
              <a:t> </a:t>
            </a:r>
            <a:r>
              <a:rPr kumimoji="0" lang="en-GB" sz="2400" b="1" i="0" u="none" strike="noStrike" kern="1200" cap="none" spc="0" normalizeH="0" baseline="0" noProof="0" dirty="0">
                <a:ln>
                  <a:noFill/>
                </a:ln>
                <a:solidFill>
                  <a:srgbClr val="00965E"/>
                </a:solidFill>
                <a:effectLst/>
                <a:uLnTx/>
                <a:uFillTx/>
                <a:latin typeface="+mn-lt"/>
                <a:ea typeface="+mn-ea"/>
                <a:cs typeface="+mn-cs"/>
              </a:rPr>
              <a:t>commended</a:t>
            </a:r>
            <a:r>
              <a:rPr kumimoji="0" lang="en-GB" sz="2400" b="0" i="0" u="none" strike="noStrike" kern="1200" cap="none" spc="0" normalizeH="0" baseline="0" noProof="0" dirty="0">
                <a:ln>
                  <a:noFill/>
                </a:ln>
                <a:solidFill>
                  <a:srgbClr val="000000"/>
                </a:solidFill>
                <a:effectLst/>
                <a:uLnTx/>
                <a:uFillTx/>
                <a:latin typeface="+mn-lt"/>
                <a:ea typeface="+mn-ea"/>
                <a:cs typeface="+mn-cs"/>
              </a:rPr>
              <a:t> by the Charity Awards 2025 for Healthcare and Medical Research </a:t>
            </a:r>
          </a:p>
        </p:txBody>
      </p:sp>
      <p:pic>
        <p:nvPicPr>
          <p:cNvPr id="6" name="Picture 5" descr="A logo for a company&#10;&#10;Description automatically generated">
            <a:extLst>
              <a:ext uri="{FF2B5EF4-FFF2-40B4-BE49-F238E27FC236}">
                <a16:creationId xmlns:a16="http://schemas.microsoft.com/office/drawing/2014/main" id="{23EEA426-A715-8879-7976-BFC0553BA5C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84034" y="5422450"/>
            <a:ext cx="2654076" cy="976916"/>
          </a:xfrm>
          <a:prstGeom prst="rect">
            <a:avLst/>
          </a:prstGeom>
        </p:spPr>
      </p:pic>
    </p:spTree>
    <p:extLst>
      <p:ext uri="{BB962C8B-B14F-4D97-AF65-F5344CB8AC3E}">
        <p14:creationId xmlns:p14="http://schemas.microsoft.com/office/powerpoint/2010/main" val="37708812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333" y="432511"/>
            <a:ext cx="9353550" cy="1028700"/>
          </a:xfrm>
        </p:spPr>
        <p:txBody>
          <a:bodyPr/>
          <a:lstStyle/>
          <a:p>
            <a:r>
              <a:rPr lang="en-GB">
                <a:solidFill>
                  <a:schemeClr val="accent1"/>
                </a:solidFill>
              </a:rPr>
              <a:t>What patients said</a:t>
            </a:r>
          </a:p>
        </p:txBody>
      </p:sp>
      <p:sp>
        <p:nvSpPr>
          <p:cNvPr id="15" name="TextBox 14">
            <a:extLst>
              <a:ext uri="{FF2B5EF4-FFF2-40B4-BE49-F238E27FC236}">
                <a16:creationId xmlns:a16="http://schemas.microsoft.com/office/drawing/2014/main" id="{C691D107-FACB-F7CA-1148-F4E269EDC4E9}"/>
              </a:ext>
            </a:extLst>
          </p:cNvPr>
          <p:cNvSpPr txBox="1"/>
          <p:nvPr/>
        </p:nvSpPr>
        <p:spPr>
          <a:xfrm>
            <a:off x="457333" y="1269607"/>
            <a:ext cx="10678429" cy="4406591"/>
          </a:xfrm>
          <a:prstGeom prst="rect">
            <a:avLst/>
          </a:prstGeom>
          <a:noFill/>
        </p:spPr>
        <p:txBody>
          <a:bodyPr wrap="square" rtlCol="0">
            <a:spAutoFit/>
          </a:bodyPr>
          <a:lstStyle/>
          <a:p>
            <a:pPr>
              <a:lnSpc>
                <a:spcPct val="107000"/>
              </a:lnSpc>
              <a:spcAft>
                <a:spcPts val="800"/>
              </a:spcAft>
            </a:pPr>
            <a:endParaRPr lang="en-GB" sz="1000" b="1" dirty="0">
              <a:latin typeface="+mj-lt"/>
            </a:endParaRPr>
          </a:p>
          <a:p>
            <a:pPr>
              <a:lnSpc>
                <a:spcPct val="107000"/>
              </a:lnSpc>
              <a:spcAft>
                <a:spcPts val="800"/>
              </a:spcAft>
            </a:pPr>
            <a:r>
              <a:rPr lang="en-GB" sz="2400" b="1" dirty="0">
                <a:latin typeface="+mj-lt"/>
              </a:rPr>
              <a:t>“I don’t know where I’d be in this very blurry world without Moorfields.”</a:t>
            </a:r>
          </a:p>
          <a:p>
            <a:pPr>
              <a:lnSpc>
                <a:spcPct val="107000"/>
              </a:lnSpc>
              <a:spcAft>
                <a:spcPts val="800"/>
              </a:spcAft>
            </a:pPr>
            <a:r>
              <a:rPr lang="en-GB" sz="1000" b="1" dirty="0">
                <a:latin typeface="+mj-lt"/>
              </a:rPr>
              <a:t> </a:t>
            </a:r>
            <a:endParaRPr lang="en-GB" sz="1000" b="1" dirty="0">
              <a:solidFill>
                <a:srgbClr val="000000"/>
              </a:solidFill>
              <a:latin typeface="+mj-lt"/>
              <a:ea typeface="Times New Roman" panose="02020603050405020304" pitchFamily="18" charset="0"/>
            </a:endParaRPr>
          </a:p>
          <a:p>
            <a:pPr>
              <a:lnSpc>
                <a:spcPct val="107000"/>
              </a:lnSpc>
              <a:spcAft>
                <a:spcPts val="800"/>
              </a:spcAft>
              <a:buNone/>
            </a:pPr>
            <a:r>
              <a:rPr lang="en-GB" sz="2400" kern="100" dirty="0">
                <a:effectLst/>
                <a:latin typeface="+mj-lt"/>
                <a:ea typeface="Aptos" panose="020B0004020202020204" pitchFamily="34" charset="0"/>
                <a:cs typeface="Times New Roman" panose="02020603050405020304" pitchFamily="18" charset="0"/>
              </a:rPr>
              <a:t>“The impact Moorfields has had on my life cannot be </a:t>
            </a:r>
            <a:r>
              <a:rPr lang="en-GB" sz="2400" kern="100" dirty="0">
                <a:latin typeface="+mj-lt"/>
                <a:ea typeface="Aptos" panose="020B0004020202020204" pitchFamily="34" charset="0"/>
                <a:cs typeface="Times New Roman" panose="02020603050405020304" pitchFamily="18" charset="0"/>
              </a:rPr>
              <a:t>ov</a:t>
            </a:r>
            <a:r>
              <a:rPr lang="en-GB" sz="2400" kern="100" dirty="0">
                <a:effectLst/>
                <a:latin typeface="+mj-lt"/>
                <a:ea typeface="Aptos" panose="020B0004020202020204" pitchFamily="34" charset="0"/>
                <a:cs typeface="Times New Roman" panose="02020603050405020304" pitchFamily="18" charset="0"/>
              </a:rPr>
              <a:t>erstated. They have saved the sight in both my right and left eyes.”</a:t>
            </a:r>
            <a:r>
              <a:rPr lang="en-GB" sz="2400" i="1" kern="100" dirty="0">
                <a:effectLst/>
                <a:latin typeface="+mj-lt"/>
                <a:ea typeface="Aptos" panose="020B0004020202020204" pitchFamily="34" charset="0"/>
                <a:cs typeface="Times New Roman" panose="02020603050405020304" pitchFamily="18" charset="0"/>
              </a:rPr>
              <a:t> </a:t>
            </a:r>
          </a:p>
          <a:p>
            <a:pPr>
              <a:lnSpc>
                <a:spcPct val="107000"/>
              </a:lnSpc>
              <a:spcAft>
                <a:spcPts val="800"/>
              </a:spcAft>
              <a:buNone/>
            </a:pPr>
            <a:endParaRPr lang="en-GB" sz="1000" i="1" kern="100" dirty="0">
              <a:effectLst/>
              <a:latin typeface="+mj-lt"/>
              <a:ea typeface="Aptos" panose="020B0004020202020204" pitchFamily="34" charset="0"/>
              <a:cs typeface="Times New Roman" panose="02020603050405020304" pitchFamily="18" charset="0"/>
            </a:endParaRPr>
          </a:p>
          <a:p>
            <a:pPr>
              <a:lnSpc>
                <a:spcPct val="107000"/>
              </a:lnSpc>
              <a:spcAft>
                <a:spcPts val="800"/>
              </a:spcAft>
            </a:pPr>
            <a:r>
              <a:rPr lang="en-GB" sz="2400" dirty="0">
                <a:latin typeface="+mj-lt"/>
              </a:rPr>
              <a:t>“From my time working in the NHS, I know what good looks like, and my experience was really stunning, excellent.”</a:t>
            </a:r>
          </a:p>
          <a:p>
            <a:pPr>
              <a:lnSpc>
                <a:spcPct val="107000"/>
              </a:lnSpc>
              <a:spcAft>
                <a:spcPts val="800"/>
              </a:spcAft>
            </a:pPr>
            <a:endParaRPr lang="en-GB" sz="1000" dirty="0">
              <a:latin typeface="+mj-lt"/>
            </a:endParaRPr>
          </a:p>
          <a:p>
            <a:pPr>
              <a:lnSpc>
                <a:spcPct val="107000"/>
              </a:lnSpc>
              <a:spcAft>
                <a:spcPts val="800"/>
              </a:spcAft>
              <a:buNone/>
            </a:pPr>
            <a:r>
              <a:rPr lang="en-GB" sz="2400" kern="100" dirty="0">
                <a:latin typeface="+mj-lt"/>
                <a:ea typeface="Aptos" panose="020B0004020202020204" pitchFamily="34" charset="0"/>
                <a:cs typeface="Times New Roman" panose="02020603050405020304" pitchFamily="18" charset="0"/>
              </a:rPr>
              <a:t>“Your care has been life-changing for me. Thank you!”</a:t>
            </a:r>
            <a:endParaRPr kumimoji="0" lang="en-GB" sz="2400" b="0" i="0" u="none" strike="noStrike" kern="1200" cap="none" spc="0" normalizeH="0" baseline="0" noProof="0" dirty="0">
              <a:ln>
                <a:noFill/>
              </a:ln>
              <a:solidFill>
                <a:srgbClr val="000000"/>
              </a:solidFill>
              <a:effectLst/>
              <a:uLnTx/>
              <a:uFillTx/>
              <a:latin typeface="+mj-lt"/>
              <a:ea typeface="Times New Roman" panose="02020603050405020304" pitchFamily="18" charset="0"/>
              <a:cs typeface="Segoe UI" panose="020B0502040204020203"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40686891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2928" y="2400300"/>
            <a:ext cx="9353550" cy="1028700"/>
          </a:xfrm>
        </p:spPr>
        <p:txBody>
          <a:bodyPr/>
          <a:lstStyle/>
          <a:p>
            <a:r>
              <a:rPr lang="en-GB" sz="4400">
                <a:solidFill>
                  <a:schemeClr val="accent1"/>
                </a:solidFill>
              </a:rPr>
              <a:t>Any questions?</a:t>
            </a:r>
            <a:endParaRPr lang="en-GB" sz="4400">
              <a:solidFill>
                <a:srgbClr val="FF0000"/>
              </a:solidFill>
            </a:endParaRPr>
          </a:p>
        </p:txBody>
      </p:sp>
    </p:spTree>
    <p:extLst>
      <p:ext uri="{BB962C8B-B14F-4D97-AF65-F5344CB8AC3E}">
        <p14:creationId xmlns:p14="http://schemas.microsoft.com/office/powerpoint/2010/main" val="5173363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F529E9-F5C6-98CF-209D-46EFD98519E9}"/>
            </a:ext>
          </a:extLst>
        </p:cNvPr>
        <p:cNvGrpSpPr/>
        <p:nvPr/>
      </p:nvGrpSpPr>
      <p:grpSpPr>
        <a:xfrm>
          <a:off x="0" y="0"/>
          <a:ext cx="0" cy="0"/>
          <a:chOff x="0" y="0"/>
          <a:chExt cx="0" cy="0"/>
        </a:xfrm>
      </p:grpSpPr>
      <p:sp>
        <p:nvSpPr>
          <p:cNvPr id="16" name="Rectangle 15">
            <a:extLst>
              <a:ext uri="{FF2B5EF4-FFF2-40B4-BE49-F238E27FC236}">
                <a16:creationId xmlns:a16="http://schemas.microsoft.com/office/drawing/2014/main" id="{64129DAA-38A0-40DF-A953-B8ADB672CC86}"/>
              </a:ext>
            </a:extLst>
          </p:cNvPr>
          <p:cNvSpPr/>
          <p:nvPr/>
        </p:nvSpPr>
        <p:spPr>
          <a:xfrm>
            <a:off x="0" y="0"/>
            <a:ext cx="12416589" cy="699034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EA9EA6DC-E721-D66C-99C8-959A5940A1C2}"/>
              </a:ext>
            </a:extLst>
          </p:cNvPr>
          <p:cNvSpPr>
            <a:spLocks noGrp="1"/>
          </p:cNvSpPr>
          <p:nvPr>
            <p:ph type="title"/>
          </p:nvPr>
        </p:nvSpPr>
        <p:spPr>
          <a:xfrm>
            <a:off x="514350" y="237720"/>
            <a:ext cx="9353550" cy="1028700"/>
          </a:xfrm>
        </p:spPr>
        <p:txBody>
          <a:bodyPr/>
          <a:lstStyle/>
          <a:p>
            <a:r>
              <a:rPr lang="en-GB" dirty="0">
                <a:solidFill>
                  <a:schemeClr val="accent1"/>
                </a:solidFill>
              </a:rPr>
              <a:t>History of Moorfields</a:t>
            </a:r>
          </a:p>
        </p:txBody>
      </p:sp>
      <p:pic>
        <p:nvPicPr>
          <p:cNvPr id="4" name="Picture 3">
            <a:extLst>
              <a:ext uri="{FF2B5EF4-FFF2-40B4-BE49-F238E27FC236}">
                <a16:creationId xmlns:a16="http://schemas.microsoft.com/office/drawing/2014/main" id="{0197B5A5-2870-C2C7-B9D8-525A05FA6235}"/>
              </a:ext>
            </a:extLst>
          </p:cNvPr>
          <p:cNvPicPr>
            <a:picLocks noChangeAspect="1"/>
          </p:cNvPicPr>
          <p:nvPr/>
        </p:nvPicPr>
        <p:blipFill>
          <a:blip r:embed="rId3"/>
          <a:srcRect l="28857" t="18977" r="11862" b="17071"/>
          <a:stretch>
            <a:fillRect/>
          </a:stretch>
        </p:blipFill>
        <p:spPr>
          <a:xfrm rot="16200000">
            <a:off x="1344447" y="4113894"/>
            <a:ext cx="2247358" cy="3214246"/>
          </a:xfrm>
          <a:prstGeom prst="rect">
            <a:avLst/>
          </a:prstGeom>
        </p:spPr>
      </p:pic>
      <p:pic>
        <p:nvPicPr>
          <p:cNvPr id="7" name="Picture 6">
            <a:extLst>
              <a:ext uri="{FF2B5EF4-FFF2-40B4-BE49-F238E27FC236}">
                <a16:creationId xmlns:a16="http://schemas.microsoft.com/office/drawing/2014/main" id="{3C1A06D4-9791-03D5-0729-B7260FF2F8F1}"/>
              </a:ext>
            </a:extLst>
          </p:cNvPr>
          <p:cNvPicPr>
            <a:picLocks noChangeAspect="1"/>
          </p:cNvPicPr>
          <p:nvPr/>
        </p:nvPicPr>
        <p:blipFill>
          <a:blip r:embed="rId4"/>
          <a:srcRect l="4163"/>
          <a:stretch>
            <a:fillRect/>
          </a:stretch>
        </p:blipFill>
        <p:spPr>
          <a:xfrm rot="16200000">
            <a:off x="8270457" y="-259471"/>
            <a:ext cx="2905945" cy="5174132"/>
          </a:xfrm>
          <a:prstGeom prst="rect">
            <a:avLst/>
          </a:prstGeom>
        </p:spPr>
      </p:pic>
      <p:pic>
        <p:nvPicPr>
          <p:cNvPr id="9" name="Picture 8">
            <a:extLst>
              <a:ext uri="{FF2B5EF4-FFF2-40B4-BE49-F238E27FC236}">
                <a16:creationId xmlns:a16="http://schemas.microsoft.com/office/drawing/2014/main" id="{D6122F71-50AE-128A-37E0-FD6D245B1B6B}"/>
              </a:ext>
            </a:extLst>
          </p:cNvPr>
          <p:cNvPicPr>
            <a:picLocks noChangeAspect="1"/>
          </p:cNvPicPr>
          <p:nvPr/>
        </p:nvPicPr>
        <p:blipFill>
          <a:blip r:embed="rId5"/>
          <a:srcRect l="9197" t="12632" r="10471" b="16700"/>
          <a:stretch>
            <a:fillRect/>
          </a:stretch>
        </p:blipFill>
        <p:spPr>
          <a:xfrm rot="10800000">
            <a:off x="8150498" y="4356345"/>
            <a:ext cx="3910266" cy="2488350"/>
          </a:xfrm>
          <a:prstGeom prst="rect">
            <a:avLst/>
          </a:prstGeom>
        </p:spPr>
      </p:pic>
      <p:pic>
        <p:nvPicPr>
          <p:cNvPr id="11" name="Picture 10">
            <a:extLst>
              <a:ext uri="{FF2B5EF4-FFF2-40B4-BE49-F238E27FC236}">
                <a16:creationId xmlns:a16="http://schemas.microsoft.com/office/drawing/2014/main" id="{3BEC2A84-8CFA-DF27-76F6-B9CED6D8B0B1}"/>
              </a:ext>
            </a:extLst>
          </p:cNvPr>
          <p:cNvPicPr>
            <a:picLocks noChangeAspect="1"/>
          </p:cNvPicPr>
          <p:nvPr/>
        </p:nvPicPr>
        <p:blipFill>
          <a:blip r:embed="rId6"/>
          <a:srcRect l="8952" t="12863" r="5016" b="10904"/>
          <a:stretch>
            <a:fillRect/>
          </a:stretch>
        </p:blipFill>
        <p:spPr>
          <a:xfrm rot="16200000">
            <a:off x="5015878" y="4368153"/>
            <a:ext cx="2905944" cy="2338444"/>
          </a:xfrm>
          <a:prstGeom prst="rect">
            <a:avLst/>
          </a:prstGeom>
        </p:spPr>
      </p:pic>
      <p:pic>
        <p:nvPicPr>
          <p:cNvPr id="13" name="Picture 12">
            <a:extLst>
              <a:ext uri="{FF2B5EF4-FFF2-40B4-BE49-F238E27FC236}">
                <a16:creationId xmlns:a16="http://schemas.microsoft.com/office/drawing/2014/main" id="{8C9BDC29-DBD9-355C-5907-209402489DAB}"/>
              </a:ext>
            </a:extLst>
          </p:cNvPr>
          <p:cNvPicPr>
            <a:picLocks noChangeAspect="1"/>
          </p:cNvPicPr>
          <p:nvPr/>
        </p:nvPicPr>
        <p:blipFill>
          <a:blip r:embed="rId7"/>
          <a:srcRect l="32702" t="21275"/>
          <a:stretch>
            <a:fillRect/>
          </a:stretch>
        </p:blipFill>
        <p:spPr>
          <a:xfrm rot="16200000">
            <a:off x="923965" y="692635"/>
            <a:ext cx="3254095" cy="4073325"/>
          </a:xfrm>
          <a:prstGeom prst="rect">
            <a:avLst/>
          </a:prstGeom>
        </p:spPr>
      </p:pic>
      <p:pic>
        <p:nvPicPr>
          <p:cNvPr id="15" name="Picture 14">
            <a:extLst>
              <a:ext uri="{FF2B5EF4-FFF2-40B4-BE49-F238E27FC236}">
                <a16:creationId xmlns:a16="http://schemas.microsoft.com/office/drawing/2014/main" id="{53F5E096-F686-016C-4C11-C7B8CEB8D120}"/>
              </a:ext>
            </a:extLst>
          </p:cNvPr>
          <p:cNvPicPr>
            <a:picLocks noChangeAspect="1"/>
          </p:cNvPicPr>
          <p:nvPr/>
        </p:nvPicPr>
        <p:blipFill>
          <a:blip r:embed="rId8"/>
          <a:stretch>
            <a:fillRect/>
          </a:stretch>
        </p:blipFill>
        <p:spPr>
          <a:xfrm rot="16200000">
            <a:off x="4286493" y="1252566"/>
            <a:ext cx="3151052" cy="2150060"/>
          </a:xfrm>
          <a:prstGeom prst="rect">
            <a:avLst/>
          </a:prstGeom>
        </p:spPr>
      </p:pic>
    </p:spTree>
    <p:extLst>
      <p:ext uri="{BB962C8B-B14F-4D97-AF65-F5344CB8AC3E}">
        <p14:creationId xmlns:p14="http://schemas.microsoft.com/office/powerpoint/2010/main" val="33734345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5467" y="2634712"/>
            <a:ext cx="9353550" cy="1487837"/>
          </a:xfrm>
        </p:spPr>
        <p:txBody>
          <a:bodyPr/>
          <a:lstStyle/>
          <a:p>
            <a:r>
              <a:rPr lang="en-GB" sz="4400">
                <a:solidFill>
                  <a:schemeClr val="accent1"/>
                </a:solidFill>
              </a:rPr>
              <a:t>Thank you for attending Moorfields Annual General Meeting</a:t>
            </a:r>
            <a:br>
              <a:rPr lang="en-GB" sz="4400">
                <a:solidFill>
                  <a:schemeClr val="accent1"/>
                </a:solidFill>
              </a:rPr>
            </a:br>
            <a:br>
              <a:rPr lang="en-GB" sz="4400">
                <a:solidFill>
                  <a:schemeClr val="accent1"/>
                </a:solidFill>
              </a:rPr>
            </a:br>
            <a:r>
              <a:rPr lang="en-GB">
                <a:solidFill>
                  <a:schemeClr val="accent1"/>
                </a:solidFill>
              </a:rPr>
              <a:t>The presentation and a recording of the meeting will be posted on www.moorfields.nhs.uk</a:t>
            </a:r>
            <a:endParaRPr lang="en-GB">
              <a:solidFill>
                <a:srgbClr val="FF0000"/>
              </a:solidFill>
            </a:endParaRPr>
          </a:p>
        </p:txBody>
      </p:sp>
    </p:spTree>
    <p:extLst>
      <p:ext uri="{BB962C8B-B14F-4D97-AF65-F5344CB8AC3E}">
        <p14:creationId xmlns:p14="http://schemas.microsoft.com/office/powerpoint/2010/main" val="19059688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3"/>
          <p:cNvSpPr>
            <a:spLocks noGrp="1" noChangeArrowheads="1"/>
          </p:cNvSpPr>
          <p:nvPr>
            <p:ph type="ctrTitle"/>
          </p:nvPr>
        </p:nvSpPr>
        <p:spPr>
          <a:xfrm>
            <a:off x="514350" y="2506081"/>
            <a:ext cx="7418388" cy="1711325"/>
          </a:xfrm>
        </p:spPr>
        <p:txBody>
          <a:bodyPr>
            <a:normAutofit fontScale="90000"/>
          </a:bodyPr>
          <a:lstStyle/>
          <a:p>
            <a:r>
              <a:rPr lang="en-GB" altLang="en-US" sz="4400"/>
              <a:t>Annual General Meeting 2025</a:t>
            </a:r>
            <a:br>
              <a:rPr lang="en-GB" altLang="en-US"/>
            </a:br>
            <a:r>
              <a:rPr lang="en-GB" altLang="en-US" sz="3100"/>
              <a:t>15 October 2024</a:t>
            </a:r>
            <a:br>
              <a:rPr lang="en-GB" altLang="en-US" sz="2400"/>
            </a:br>
            <a:br>
              <a:rPr lang="en-GB" altLang="en-US" sz="2400"/>
            </a:br>
            <a:br>
              <a:rPr lang="en-GB" altLang="en-US" sz="2400"/>
            </a:br>
            <a:br>
              <a:rPr lang="en-GB" altLang="en-US" sz="2400"/>
            </a:br>
            <a:br>
              <a:rPr lang="en-GB" altLang="en-US" sz="2400"/>
            </a:br>
            <a:r>
              <a:rPr lang="en-GB" altLang="en-US" sz="2400"/>
              <a:t>Allan MacCarthy, vice-chair of Moorfields council of governors</a:t>
            </a:r>
            <a:br>
              <a:rPr lang="en-GB" altLang="en-US" sz="2400"/>
            </a:br>
            <a:br>
              <a:rPr lang="en-GB" altLang="en-US" sz="2400"/>
            </a:br>
            <a:br>
              <a:rPr lang="en-GB" sz="1800"/>
            </a:br>
            <a:br>
              <a:rPr lang="en-GB" altLang="en-US" sz="2000"/>
            </a:br>
            <a:br>
              <a:rPr lang="en-GB" altLang="en-US"/>
            </a:br>
            <a:endParaRPr lang="en-GB" altLang="en-US"/>
          </a:p>
        </p:txBody>
      </p:sp>
    </p:spTree>
    <p:extLst>
      <p:ext uri="{BB962C8B-B14F-4D97-AF65-F5344CB8AC3E}">
        <p14:creationId xmlns:p14="http://schemas.microsoft.com/office/powerpoint/2010/main" val="20623944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20D09-014B-7306-5CFF-0446DFE8032B}"/>
              </a:ext>
            </a:extLst>
          </p:cNvPr>
          <p:cNvSpPr>
            <a:spLocks noGrp="1"/>
          </p:cNvSpPr>
          <p:nvPr>
            <p:ph type="title"/>
          </p:nvPr>
        </p:nvSpPr>
        <p:spPr/>
        <p:txBody>
          <a:bodyPr/>
          <a:lstStyle/>
          <a:p>
            <a:r>
              <a:rPr lang="en-GB">
                <a:solidFill>
                  <a:schemeClr val="accent1"/>
                </a:solidFill>
              </a:rPr>
              <a:t>Our governors </a:t>
            </a:r>
          </a:p>
        </p:txBody>
      </p:sp>
      <p:sp>
        <p:nvSpPr>
          <p:cNvPr id="3" name="Content Placeholder 2">
            <a:extLst>
              <a:ext uri="{FF2B5EF4-FFF2-40B4-BE49-F238E27FC236}">
                <a16:creationId xmlns:a16="http://schemas.microsoft.com/office/drawing/2014/main" id="{6DE96160-34D7-75B9-E03C-C6C881F11D9D}"/>
              </a:ext>
            </a:extLst>
          </p:cNvPr>
          <p:cNvSpPr>
            <a:spLocks noGrp="1"/>
          </p:cNvSpPr>
          <p:nvPr>
            <p:ph idx="1"/>
          </p:nvPr>
        </p:nvSpPr>
        <p:spPr>
          <a:xfrm>
            <a:off x="522288" y="1311323"/>
            <a:ext cx="11669712" cy="3043508"/>
          </a:xfrm>
        </p:spPr>
        <p:txBody>
          <a:bodyPr numCol="2"/>
          <a:lstStyle/>
          <a:p>
            <a:r>
              <a:rPr lang="en-GB" b="0"/>
              <a:t>John Sloper, Bed &amp; Herts </a:t>
            </a:r>
          </a:p>
          <a:p>
            <a:r>
              <a:rPr lang="en-GB" b="0"/>
              <a:t>Paul Murphy, NCL </a:t>
            </a:r>
          </a:p>
          <a:p>
            <a:r>
              <a:rPr lang="en-GB" b="0"/>
              <a:t>John Russell, NEL &amp; Essex </a:t>
            </a:r>
          </a:p>
          <a:p>
            <a:r>
              <a:rPr lang="en-GB" b="0"/>
              <a:t>Vijay Arora, NWL </a:t>
            </a:r>
          </a:p>
          <a:p>
            <a:r>
              <a:rPr lang="en-GB" b="0"/>
              <a:t>Robert Goldstein, </a:t>
            </a:r>
            <a:r>
              <a:rPr lang="en-GB" b="0" err="1"/>
              <a:t>NCL</a:t>
            </a:r>
            <a:endParaRPr lang="en-GB" b="0"/>
          </a:p>
          <a:p>
            <a:r>
              <a:rPr lang="en-GB" b="0"/>
              <a:t>Robert Jones, Patient </a:t>
            </a:r>
          </a:p>
          <a:p>
            <a:r>
              <a:rPr lang="en-GB" b="0"/>
              <a:t>Emily Brothers, Patient </a:t>
            </a:r>
          </a:p>
          <a:p>
            <a:r>
              <a:rPr lang="en-GB" b="0"/>
              <a:t>Allan MacCarthy, SEL </a:t>
            </a:r>
          </a:p>
          <a:p>
            <a:r>
              <a:rPr lang="en-GB" b="0"/>
              <a:t>Kimberley Jackson, SWL</a:t>
            </a:r>
          </a:p>
          <a:p>
            <a:r>
              <a:rPr lang="en-GB" b="0"/>
              <a:t>Dinesh Solanki, NWL </a:t>
            </a:r>
          </a:p>
          <a:p>
            <a:r>
              <a:rPr lang="en-GB" b="0"/>
              <a:t>Emmanuel </a:t>
            </a:r>
            <a:r>
              <a:rPr lang="en-GB" b="0" err="1"/>
              <a:t>Zurdis</a:t>
            </a:r>
            <a:r>
              <a:rPr lang="en-GB" b="0"/>
              <a:t>, SWL </a:t>
            </a:r>
          </a:p>
          <a:p>
            <a:endParaRPr lang="en-GB" b="0"/>
          </a:p>
          <a:p>
            <a:r>
              <a:rPr lang="en-GB" b="0"/>
              <a:t>Yasir Khan, Staff</a:t>
            </a:r>
          </a:p>
          <a:p>
            <a:r>
              <a:rPr lang="en-GB" b="0"/>
              <a:t>Sean Cooke, NEL &amp; Essex </a:t>
            </a:r>
          </a:p>
          <a:p>
            <a:r>
              <a:rPr lang="en-GB" b="0"/>
              <a:t>Margaret Connor, Beds and Herts </a:t>
            </a:r>
          </a:p>
          <a:p>
            <a:r>
              <a:rPr lang="en-GB" b="0"/>
              <a:t>Suryanarayana (Naga) Subramanian, SEL </a:t>
            </a:r>
          </a:p>
          <a:p>
            <a:r>
              <a:rPr lang="en-GB" b="0"/>
              <a:t>Ursula Smartt, Patient </a:t>
            </a:r>
          </a:p>
          <a:p>
            <a:r>
              <a:rPr lang="en-GB" b="0"/>
              <a:t>Yasir Khan, Staff </a:t>
            </a:r>
          </a:p>
          <a:p>
            <a:r>
              <a:rPr lang="en-GB" b="0"/>
              <a:t>Amit Arora, Staff </a:t>
            </a:r>
          </a:p>
          <a:p>
            <a:r>
              <a:rPr lang="en-GB" b="0"/>
              <a:t>John </a:t>
            </a:r>
            <a:r>
              <a:rPr lang="en-GB" b="0" err="1"/>
              <a:t>Shubhaker</a:t>
            </a:r>
            <a:r>
              <a:rPr lang="en-GB" b="0"/>
              <a:t>, Staff </a:t>
            </a:r>
          </a:p>
          <a:p>
            <a:r>
              <a:rPr lang="en-GB" b="0" err="1"/>
              <a:t>Folesade</a:t>
            </a:r>
            <a:r>
              <a:rPr lang="en-GB" b="0"/>
              <a:t> Bakare, Staff </a:t>
            </a:r>
          </a:p>
          <a:p>
            <a:r>
              <a:rPr lang="en-GB" b="0"/>
              <a:t>Tricia Smikle, RNIB</a:t>
            </a:r>
          </a:p>
          <a:p>
            <a:r>
              <a:rPr lang="en-GB" b="0"/>
              <a:t>Ian Humphreys, The College of Optometrists</a:t>
            </a:r>
          </a:p>
          <a:p>
            <a:r>
              <a:rPr lang="en-GB" b="0"/>
              <a:t>Santiago Bell-Bradford, LB of Islington</a:t>
            </a:r>
          </a:p>
        </p:txBody>
      </p:sp>
    </p:spTree>
    <p:extLst>
      <p:ext uri="{BB962C8B-B14F-4D97-AF65-F5344CB8AC3E}">
        <p14:creationId xmlns:p14="http://schemas.microsoft.com/office/powerpoint/2010/main" val="26801949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3"/>
          <p:cNvSpPr>
            <a:spLocks noGrp="1" noChangeArrowheads="1"/>
          </p:cNvSpPr>
          <p:nvPr>
            <p:ph type="ctrTitle"/>
          </p:nvPr>
        </p:nvSpPr>
        <p:spPr>
          <a:xfrm>
            <a:off x="514350" y="2506081"/>
            <a:ext cx="7418388" cy="1711325"/>
          </a:xfrm>
        </p:spPr>
        <p:txBody>
          <a:bodyPr>
            <a:normAutofit fontScale="90000"/>
          </a:bodyPr>
          <a:lstStyle/>
          <a:p>
            <a:r>
              <a:rPr lang="en-GB" altLang="en-US" sz="4400"/>
              <a:t>Annual General Meeting </a:t>
            </a:r>
            <a:br>
              <a:rPr lang="en-GB" altLang="en-US" sz="4400"/>
            </a:br>
            <a:r>
              <a:rPr lang="en-GB" altLang="en-US" sz="3100"/>
              <a:t>15 October 2025</a:t>
            </a:r>
            <a:br>
              <a:rPr lang="en-GB" altLang="en-US"/>
            </a:br>
            <a:br>
              <a:rPr lang="en-GB" altLang="en-US" sz="2400"/>
            </a:br>
            <a:br>
              <a:rPr lang="en-GB" altLang="en-US" sz="2400"/>
            </a:br>
            <a:br>
              <a:rPr lang="en-GB" altLang="en-US" sz="2400"/>
            </a:br>
            <a:r>
              <a:rPr lang="en-GB" altLang="en-US" sz="3600"/>
              <a:t>Review of 2024/5</a:t>
            </a:r>
            <a:br>
              <a:rPr lang="en-GB" altLang="en-US" sz="2400"/>
            </a:br>
            <a:br>
              <a:rPr lang="en-GB" altLang="en-US" sz="2400"/>
            </a:br>
            <a:br>
              <a:rPr lang="en-GB" altLang="en-US" sz="2400"/>
            </a:br>
            <a:r>
              <a:rPr lang="en-GB" altLang="en-US" sz="2400"/>
              <a:t>Peter Ridley, interim chief executive</a:t>
            </a:r>
            <a:br>
              <a:rPr lang="en-GB" altLang="en-US" sz="2400"/>
            </a:br>
            <a:br>
              <a:rPr lang="en-GB" altLang="en-US" sz="2400"/>
            </a:br>
            <a:br>
              <a:rPr lang="en-GB" sz="1800"/>
            </a:br>
            <a:br>
              <a:rPr lang="en-GB" altLang="en-US" sz="2000"/>
            </a:br>
            <a:br>
              <a:rPr lang="en-GB" altLang="en-US"/>
            </a:br>
            <a:endParaRPr lang="en-GB" alt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CBA5789-528C-FA08-9DCC-B8FDD6C977F9}"/>
              </a:ext>
            </a:extLst>
          </p:cNvPr>
          <p:cNvSpPr>
            <a:spLocks noGrp="1"/>
          </p:cNvSpPr>
          <p:nvPr>
            <p:ph idx="1"/>
          </p:nvPr>
        </p:nvSpPr>
        <p:spPr>
          <a:xfrm>
            <a:off x="522288" y="1503337"/>
            <a:ext cx="6163325" cy="4014060"/>
          </a:xfrm>
        </p:spPr>
        <p:txBody>
          <a:bodyPr/>
          <a:lstStyle/>
          <a:p>
            <a:pPr marL="342900" indent="-342900">
              <a:buFont typeface="Arial" panose="020B0604020202020204" pitchFamily="34" charset="0"/>
              <a:buChar char="•"/>
            </a:pPr>
            <a:r>
              <a:rPr lang="en-US" b="0"/>
              <a:t>People’s sight matters</a:t>
            </a:r>
          </a:p>
          <a:p>
            <a:pPr marL="342900" indent="-342900">
              <a:buFont typeface="Arial" panose="020B0604020202020204" pitchFamily="34" charset="0"/>
              <a:buChar char="•"/>
            </a:pPr>
            <a:endParaRPr lang="en-US" b="0"/>
          </a:p>
          <a:p>
            <a:pPr marL="342900" indent="-342900">
              <a:buFont typeface="Arial" panose="020B0604020202020204" pitchFamily="34" charset="0"/>
              <a:buChar char="•"/>
            </a:pPr>
            <a:r>
              <a:rPr lang="en-US" b="0"/>
              <a:t>People are suffering avoidable sight loss</a:t>
            </a:r>
          </a:p>
          <a:p>
            <a:pPr marL="342900" indent="-342900">
              <a:buFont typeface="Arial" panose="020B0604020202020204" pitchFamily="34" charset="0"/>
              <a:buChar char="•"/>
            </a:pPr>
            <a:endParaRPr lang="en-US" b="0"/>
          </a:p>
          <a:p>
            <a:pPr marL="342900" indent="-342900">
              <a:buFont typeface="Arial" panose="020B0604020202020204" pitchFamily="34" charset="0"/>
              <a:buChar char="•"/>
            </a:pPr>
            <a:r>
              <a:rPr lang="en-US" b="0"/>
              <a:t>We have more people trying to prevent this than anyone else</a:t>
            </a:r>
          </a:p>
          <a:p>
            <a:pPr marL="342900" indent="-342900">
              <a:buFont typeface="Arial" panose="020B0604020202020204" pitchFamily="34" charset="0"/>
              <a:buChar char="•"/>
            </a:pPr>
            <a:endParaRPr lang="en-US" b="0"/>
          </a:p>
          <a:p>
            <a:pPr marL="342900" indent="-342900">
              <a:buFont typeface="Arial" panose="020B0604020202020204" pitchFamily="34" charset="0"/>
              <a:buChar char="•"/>
            </a:pPr>
            <a:r>
              <a:rPr lang="en-US" b="0"/>
              <a:t>Increasing burden of disease</a:t>
            </a:r>
          </a:p>
          <a:p>
            <a:pPr marL="342900" indent="-342900">
              <a:buFont typeface="Arial" panose="020B0604020202020204" pitchFamily="34" charset="0"/>
              <a:buChar char="•"/>
            </a:pPr>
            <a:endParaRPr lang="en-US" b="0"/>
          </a:p>
          <a:p>
            <a:pPr marL="342900" indent="-342900">
              <a:buFont typeface="Arial" panose="020B0604020202020204" pitchFamily="34" charset="0"/>
              <a:buChar char="•"/>
            </a:pPr>
            <a:r>
              <a:rPr lang="en-US" b="0"/>
              <a:t>Biggest outpatient specialty</a:t>
            </a:r>
          </a:p>
          <a:p>
            <a:pPr marL="342900" indent="-342900">
              <a:buFont typeface="Arial" panose="020B0604020202020204" pitchFamily="34" charset="0"/>
              <a:buChar char="•"/>
            </a:pPr>
            <a:endParaRPr lang="en-US" b="0"/>
          </a:p>
          <a:p>
            <a:pPr marL="342900" indent="-342900">
              <a:buFont typeface="Arial" panose="020B0604020202020204" pitchFamily="34" charset="0"/>
              <a:buChar char="•"/>
            </a:pPr>
            <a:endParaRPr lang="en-US" b="0"/>
          </a:p>
        </p:txBody>
      </p:sp>
      <p:sp>
        <p:nvSpPr>
          <p:cNvPr id="6" name="Title 1">
            <a:extLst>
              <a:ext uri="{FF2B5EF4-FFF2-40B4-BE49-F238E27FC236}">
                <a16:creationId xmlns:a16="http://schemas.microsoft.com/office/drawing/2014/main" id="{6305FC3E-26F1-1F63-6824-0AE1772C7520}"/>
              </a:ext>
            </a:extLst>
          </p:cNvPr>
          <p:cNvSpPr txBox="1">
            <a:spLocks/>
          </p:cNvSpPr>
          <p:nvPr/>
        </p:nvSpPr>
        <p:spPr bwMode="auto">
          <a:xfrm>
            <a:off x="522288" y="313340"/>
            <a:ext cx="935355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ctr" anchorCtr="0" compatLnSpc="1">
            <a:prstTxWarp prst="textNoShape">
              <a:avLst/>
            </a:prstTxWarp>
          </a:bodyPr>
          <a:lstStyle>
            <a:lvl1pPr algn="l" rtl="0" fontAlgn="base">
              <a:spcBef>
                <a:spcPct val="0"/>
              </a:spcBef>
              <a:spcAft>
                <a:spcPct val="0"/>
              </a:spcAft>
              <a:defRPr sz="2800" b="1" kern="1200">
                <a:solidFill>
                  <a:schemeClr val="tx1"/>
                </a:solidFill>
                <a:latin typeface="+mj-lt"/>
                <a:ea typeface="+mj-ea"/>
                <a:cs typeface="+mj-cs"/>
              </a:defRPr>
            </a:lvl1pPr>
            <a:lvl2pPr algn="l" rtl="0" fontAlgn="base">
              <a:spcBef>
                <a:spcPct val="0"/>
              </a:spcBef>
              <a:spcAft>
                <a:spcPct val="0"/>
              </a:spcAft>
              <a:defRPr sz="2800" b="1">
                <a:solidFill>
                  <a:schemeClr val="tx1"/>
                </a:solidFill>
                <a:latin typeface="Arial" charset="0"/>
              </a:defRPr>
            </a:lvl2pPr>
            <a:lvl3pPr algn="l" rtl="0" fontAlgn="base">
              <a:spcBef>
                <a:spcPct val="0"/>
              </a:spcBef>
              <a:spcAft>
                <a:spcPct val="0"/>
              </a:spcAft>
              <a:defRPr sz="2800" b="1">
                <a:solidFill>
                  <a:schemeClr val="tx1"/>
                </a:solidFill>
                <a:latin typeface="Arial" charset="0"/>
              </a:defRPr>
            </a:lvl3pPr>
            <a:lvl4pPr algn="l" rtl="0" fontAlgn="base">
              <a:spcBef>
                <a:spcPct val="0"/>
              </a:spcBef>
              <a:spcAft>
                <a:spcPct val="0"/>
              </a:spcAft>
              <a:defRPr sz="2800" b="1">
                <a:solidFill>
                  <a:schemeClr val="tx1"/>
                </a:solidFill>
                <a:latin typeface="Arial" charset="0"/>
              </a:defRPr>
            </a:lvl4pPr>
            <a:lvl5pPr algn="l" rtl="0" fontAlgn="base">
              <a:spcBef>
                <a:spcPct val="0"/>
              </a:spcBef>
              <a:spcAft>
                <a:spcPct val="0"/>
              </a:spcAft>
              <a:defRPr sz="2800" b="1">
                <a:solidFill>
                  <a:schemeClr val="tx1"/>
                </a:solidFill>
                <a:latin typeface="Arial" charset="0"/>
              </a:defRPr>
            </a:lvl5pPr>
            <a:lvl6pPr marL="457200" algn="l" rtl="0" fontAlgn="base">
              <a:spcBef>
                <a:spcPct val="0"/>
              </a:spcBef>
              <a:spcAft>
                <a:spcPct val="0"/>
              </a:spcAft>
              <a:defRPr sz="2800" b="1">
                <a:solidFill>
                  <a:schemeClr val="tx1"/>
                </a:solidFill>
                <a:latin typeface="Arial" charset="0"/>
              </a:defRPr>
            </a:lvl6pPr>
            <a:lvl7pPr marL="914400" algn="l" rtl="0" fontAlgn="base">
              <a:spcBef>
                <a:spcPct val="0"/>
              </a:spcBef>
              <a:spcAft>
                <a:spcPct val="0"/>
              </a:spcAft>
              <a:defRPr sz="2800" b="1">
                <a:solidFill>
                  <a:schemeClr val="tx1"/>
                </a:solidFill>
                <a:latin typeface="Arial" charset="0"/>
              </a:defRPr>
            </a:lvl7pPr>
            <a:lvl8pPr marL="1371600" algn="l" rtl="0" fontAlgn="base">
              <a:spcBef>
                <a:spcPct val="0"/>
              </a:spcBef>
              <a:spcAft>
                <a:spcPct val="0"/>
              </a:spcAft>
              <a:defRPr sz="2800" b="1">
                <a:solidFill>
                  <a:schemeClr val="tx1"/>
                </a:solidFill>
                <a:latin typeface="Arial" charset="0"/>
              </a:defRPr>
            </a:lvl8pPr>
            <a:lvl9pPr marL="1828800" algn="l" rtl="0" fontAlgn="base">
              <a:spcBef>
                <a:spcPct val="0"/>
              </a:spcBef>
              <a:spcAft>
                <a:spcPct val="0"/>
              </a:spcAft>
              <a:defRPr sz="2800" b="1">
                <a:solidFill>
                  <a:schemeClr val="tx1"/>
                </a:solidFill>
                <a:latin typeface="Arial" charset="0"/>
              </a:defRPr>
            </a:lvl9pPr>
          </a:lstStyle>
          <a:p>
            <a:pPr eaLnBrk="1" hangingPunct="1"/>
            <a:r>
              <a:rPr lang="en-GB">
                <a:solidFill>
                  <a:schemeClr val="accent1"/>
                </a:solidFill>
              </a:rPr>
              <a:t>Why Moorfields matters</a:t>
            </a:r>
            <a:endParaRPr lang="en-GB">
              <a:solidFill>
                <a:srgbClr val="FF0000"/>
              </a:solidFill>
            </a:endParaRPr>
          </a:p>
        </p:txBody>
      </p:sp>
      <p:pic>
        <p:nvPicPr>
          <p:cNvPr id="5" name="Picture 4" descr="A child wearing sunglasses and sitting on a green chair&#10;&#10;AI-generated content may be incorrect.">
            <a:extLst>
              <a:ext uri="{FF2B5EF4-FFF2-40B4-BE49-F238E27FC236}">
                <a16:creationId xmlns:a16="http://schemas.microsoft.com/office/drawing/2014/main" id="{08D8D4F0-5E41-4C60-F05F-4EE110AE753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0" y="0"/>
            <a:ext cx="4572000" cy="6858000"/>
          </a:xfrm>
          <a:prstGeom prst="rect">
            <a:avLst/>
          </a:prstGeom>
        </p:spPr>
      </p:pic>
    </p:spTree>
    <p:extLst>
      <p:ext uri="{BB962C8B-B14F-4D97-AF65-F5344CB8AC3E}">
        <p14:creationId xmlns:p14="http://schemas.microsoft.com/office/powerpoint/2010/main" val="38422803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C05005C-DED7-7092-31C2-F4A5DD6D81E8}"/>
              </a:ext>
            </a:extLst>
          </p:cNvPr>
          <p:cNvSpPr>
            <a:spLocks noGrp="1"/>
          </p:cNvSpPr>
          <p:nvPr>
            <p:ph idx="1"/>
          </p:nvPr>
        </p:nvSpPr>
        <p:spPr>
          <a:xfrm>
            <a:off x="732150" y="2138766"/>
            <a:ext cx="9353550" cy="1804584"/>
          </a:xfrm>
        </p:spPr>
        <p:txBody>
          <a:bodyPr/>
          <a:lstStyle/>
          <a:p>
            <a:r>
              <a:rPr lang="en-US" sz="2800"/>
              <a:t>Working together to discover, develop and deliver excellent eyecare, sustainably and at scale</a:t>
            </a:r>
          </a:p>
          <a:p>
            <a:endParaRPr lang="en-US" sz="2800"/>
          </a:p>
          <a:p>
            <a:r>
              <a:rPr lang="en-US" sz="2800"/>
              <a:t>Excellence, equity and kindness are our values</a:t>
            </a:r>
          </a:p>
          <a:p>
            <a:endParaRPr lang="en-US" sz="2800"/>
          </a:p>
          <a:p>
            <a:endParaRPr lang="en-US"/>
          </a:p>
        </p:txBody>
      </p:sp>
      <p:sp>
        <p:nvSpPr>
          <p:cNvPr id="4" name="Title 1">
            <a:extLst>
              <a:ext uri="{FF2B5EF4-FFF2-40B4-BE49-F238E27FC236}">
                <a16:creationId xmlns:a16="http://schemas.microsoft.com/office/drawing/2014/main" id="{A57FD030-B458-19F3-837D-DF02D946E173}"/>
              </a:ext>
            </a:extLst>
          </p:cNvPr>
          <p:cNvSpPr txBox="1">
            <a:spLocks/>
          </p:cNvSpPr>
          <p:nvPr/>
        </p:nvSpPr>
        <p:spPr bwMode="auto">
          <a:xfrm>
            <a:off x="522288" y="313340"/>
            <a:ext cx="935355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ctr" anchorCtr="0" compatLnSpc="1">
            <a:prstTxWarp prst="textNoShape">
              <a:avLst/>
            </a:prstTxWarp>
          </a:bodyPr>
          <a:lstStyle>
            <a:lvl1pPr algn="l" rtl="0" fontAlgn="base">
              <a:spcBef>
                <a:spcPct val="0"/>
              </a:spcBef>
              <a:spcAft>
                <a:spcPct val="0"/>
              </a:spcAft>
              <a:defRPr sz="2800" b="1" kern="1200">
                <a:solidFill>
                  <a:schemeClr val="tx1"/>
                </a:solidFill>
                <a:latin typeface="+mj-lt"/>
                <a:ea typeface="+mj-ea"/>
                <a:cs typeface="+mj-cs"/>
              </a:defRPr>
            </a:lvl1pPr>
            <a:lvl2pPr algn="l" rtl="0" fontAlgn="base">
              <a:spcBef>
                <a:spcPct val="0"/>
              </a:spcBef>
              <a:spcAft>
                <a:spcPct val="0"/>
              </a:spcAft>
              <a:defRPr sz="2800" b="1">
                <a:solidFill>
                  <a:schemeClr val="tx1"/>
                </a:solidFill>
                <a:latin typeface="Arial" charset="0"/>
              </a:defRPr>
            </a:lvl2pPr>
            <a:lvl3pPr algn="l" rtl="0" fontAlgn="base">
              <a:spcBef>
                <a:spcPct val="0"/>
              </a:spcBef>
              <a:spcAft>
                <a:spcPct val="0"/>
              </a:spcAft>
              <a:defRPr sz="2800" b="1">
                <a:solidFill>
                  <a:schemeClr val="tx1"/>
                </a:solidFill>
                <a:latin typeface="Arial" charset="0"/>
              </a:defRPr>
            </a:lvl3pPr>
            <a:lvl4pPr algn="l" rtl="0" fontAlgn="base">
              <a:spcBef>
                <a:spcPct val="0"/>
              </a:spcBef>
              <a:spcAft>
                <a:spcPct val="0"/>
              </a:spcAft>
              <a:defRPr sz="2800" b="1">
                <a:solidFill>
                  <a:schemeClr val="tx1"/>
                </a:solidFill>
                <a:latin typeface="Arial" charset="0"/>
              </a:defRPr>
            </a:lvl4pPr>
            <a:lvl5pPr algn="l" rtl="0" fontAlgn="base">
              <a:spcBef>
                <a:spcPct val="0"/>
              </a:spcBef>
              <a:spcAft>
                <a:spcPct val="0"/>
              </a:spcAft>
              <a:defRPr sz="2800" b="1">
                <a:solidFill>
                  <a:schemeClr val="tx1"/>
                </a:solidFill>
                <a:latin typeface="Arial" charset="0"/>
              </a:defRPr>
            </a:lvl5pPr>
            <a:lvl6pPr marL="457200" algn="l" rtl="0" fontAlgn="base">
              <a:spcBef>
                <a:spcPct val="0"/>
              </a:spcBef>
              <a:spcAft>
                <a:spcPct val="0"/>
              </a:spcAft>
              <a:defRPr sz="2800" b="1">
                <a:solidFill>
                  <a:schemeClr val="tx1"/>
                </a:solidFill>
                <a:latin typeface="Arial" charset="0"/>
              </a:defRPr>
            </a:lvl6pPr>
            <a:lvl7pPr marL="914400" algn="l" rtl="0" fontAlgn="base">
              <a:spcBef>
                <a:spcPct val="0"/>
              </a:spcBef>
              <a:spcAft>
                <a:spcPct val="0"/>
              </a:spcAft>
              <a:defRPr sz="2800" b="1">
                <a:solidFill>
                  <a:schemeClr val="tx1"/>
                </a:solidFill>
                <a:latin typeface="Arial" charset="0"/>
              </a:defRPr>
            </a:lvl7pPr>
            <a:lvl8pPr marL="1371600" algn="l" rtl="0" fontAlgn="base">
              <a:spcBef>
                <a:spcPct val="0"/>
              </a:spcBef>
              <a:spcAft>
                <a:spcPct val="0"/>
              </a:spcAft>
              <a:defRPr sz="2800" b="1">
                <a:solidFill>
                  <a:schemeClr val="tx1"/>
                </a:solidFill>
                <a:latin typeface="Arial" charset="0"/>
              </a:defRPr>
            </a:lvl8pPr>
            <a:lvl9pPr marL="1828800" algn="l" rtl="0" fontAlgn="base">
              <a:spcBef>
                <a:spcPct val="0"/>
              </a:spcBef>
              <a:spcAft>
                <a:spcPct val="0"/>
              </a:spcAft>
              <a:defRPr sz="2800" b="1">
                <a:solidFill>
                  <a:schemeClr val="tx1"/>
                </a:solidFill>
                <a:latin typeface="Arial" charset="0"/>
              </a:defRPr>
            </a:lvl9pPr>
          </a:lstStyle>
          <a:p>
            <a:pPr eaLnBrk="1" hangingPunct="1"/>
            <a:r>
              <a:rPr lang="en-GB">
                <a:solidFill>
                  <a:schemeClr val="accent1"/>
                </a:solidFill>
              </a:rPr>
              <a:t>What Moorfields does</a:t>
            </a:r>
            <a:endParaRPr lang="en-GB">
              <a:solidFill>
                <a:srgbClr val="FF0000"/>
              </a:solidFill>
            </a:endParaRPr>
          </a:p>
        </p:txBody>
      </p:sp>
    </p:spTree>
    <p:extLst>
      <p:ext uri="{BB962C8B-B14F-4D97-AF65-F5344CB8AC3E}">
        <p14:creationId xmlns:p14="http://schemas.microsoft.com/office/powerpoint/2010/main" val="2443598062"/>
      </p:ext>
    </p:extLst>
  </p:cSld>
  <p:clrMapOvr>
    <a:masterClrMapping/>
  </p:clrMapOvr>
</p:sld>
</file>

<file path=ppt/theme/theme1.xml><?xml version="1.0" encoding="utf-8"?>
<a:theme xmlns:a="http://schemas.openxmlformats.org/drawingml/2006/main" name="1_Office Theme">
  <a:themeElements>
    <a:clrScheme name="Moorfields Eye Hospital NHS Trust">
      <a:dk1>
        <a:srgbClr val="000000"/>
      </a:dk1>
      <a:lt1>
        <a:sysClr val="window" lastClr="FFFFFF"/>
      </a:lt1>
      <a:dk2>
        <a:srgbClr val="44546A"/>
      </a:dk2>
      <a:lt2>
        <a:srgbClr val="E7E6E6"/>
      </a:lt2>
      <a:accent1>
        <a:srgbClr val="005EB8"/>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7">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oorfields Eye Hospital NHS Foundation" id="{26416E18-A7D3-4400-A4BF-299149DA8101}" vid="{FD7524D4-FF50-4927-9DF4-28DEA403196B}"/>
    </a:ext>
  </a:extLst>
</a:theme>
</file>

<file path=ppt/theme/theme2.xml><?xml version="1.0" encoding="utf-8"?>
<a:theme xmlns:a="http://schemas.openxmlformats.org/drawingml/2006/main" name="2_Office Theme">
  <a:themeElements>
    <a:clrScheme name="Moorfields Eye Hospital NHS Trust">
      <a:dk1>
        <a:srgbClr val="000000"/>
      </a:dk1>
      <a:lt1>
        <a:sysClr val="window" lastClr="FFFFFF"/>
      </a:lt1>
      <a:dk2>
        <a:srgbClr val="44546A"/>
      </a:dk2>
      <a:lt2>
        <a:srgbClr val="E7E6E6"/>
      </a:lt2>
      <a:accent1>
        <a:srgbClr val="005EB8"/>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7">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oorfields Eye Hospital NHS Foundation" id="{26416E18-A7D3-4400-A4BF-299149DA8101}" vid="{FD7524D4-FF50-4927-9DF4-28DEA403196B}"/>
    </a:ext>
  </a:extLst>
</a:theme>
</file>

<file path=ppt/theme/theme3.xml><?xml version="1.0" encoding="utf-8"?>
<a:theme xmlns:a="http://schemas.openxmlformats.org/drawingml/2006/main" name="3_Office Theme">
  <a:themeElements>
    <a:clrScheme name="Moorfields Eye Hospital NHS Trust">
      <a:dk1>
        <a:srgbClr val="000000"/>
      </a:dk1>
      <a:lt1>
        <a:sysClr val="window" lastClr="FFFFFF"/>
      </a:lt1>
      <a:dk2>
        <a:srgbClr val="44546A"/>
      </a:dk2>
      <a:lt2>
        <a:srgbClr val="E7E6E6"/>
      </a:lt2>
      <a:accent1>
        <a:srgbClr val="005EB8"/>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7">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oorfields Eye Hospital NHS Foundation" id="{26416E18-A7D3-4400-A4BF-299149DA8101}" vid="{FD7524D4-FF50-4927-9DF4-28DEA403196B}"/>
    </a:ext>
  </a:extLst>
</a:theme>
</file>

<file path=ppt/theme/theme4.xml><?xml version="1.0" encoding="utf-8"?>
<a:theme xmlns:a="http://schemas.openxmlformats.org/drawingml/2006/main" name="4_Office Theme">
  <a:themeElements>
    <a:clrScheme name="Moorfields Eye Hospital NHS Trust">
      <a:dk1>
        <a:srgbClr val="000000"/>
      </a:dk1>
      <a:lt1>
        <a:sysClr val="window" lastClr="FFFFFF"/>
      </a:lt1>
      <a:dk2>
        <a:srgbClr val="44546A"/>
      </a:dk2>
      <a:lt2>
        <a:srgbClr val="E7E6E6"/>
      </a:lt2>
      <a:accent1>
        <a:srgbClr val="005EB8"/>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7">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oorfields Eye Hospital NHS Foundation" id="{26416E18-A7D3-4400-A4BF-299149DA8101}" vid="{FD7524D4-FF50-4927-9DF4-28DEA403196B}"/>
    </a:ext>
  </a:extLst>
</a:theme>
</file>

<file path=ppt/theme/theme5.xml><?xml version="1.0" encoding="utf-8"?>
<a:theme xmlns:a="http://schemas.openxmlformats.org/drawingml/2006/main" name="5_Office Theme">
  <a:themeElements>
    <a:clrScheme name="Moorfields Eye Hospital NHS Trust">
      <a:dk1>
        <a:srgbClr val="000000"/>
      </a:dk1>
      <a:lt1>
        <a:sysClr val="window" lastClr="FFFFFF"/>
      </a:lt1>
      <a:dk2>
        <a:srgbClr val="44546A"/>
      </a:dk2>
      <a:lt2>
        <a:srgbClr val="E7E6E6"/>
      </a:lt2>
      <a:accent1>
        <a:srgbClr val="005EB8"/>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7">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oorfields Eye Hospital NHS Foundation" id="{26416E18-A7D3-4400-A4BF-299149DA8101}" vid="{FD7524D4-FF50-4927-9DF4-28DEA403196B}"/>
    </a:ext>
  </a:extLst>
</a:theme>
</file>

<file path=ppt/theme/theme6.xml><?xml version="1.0" encoding="utf-8"?>
<a:theme xmlns:a="http://schemas.openxmlformats.org/drawingml/2006/main" name="6_Office Theme">
  <a:themeElements>
    <a:clrScheme name="Oriel">
      <a:dk1>
        <a:srgbClr val="000000"/>
      </a:dk1>
      <a:lt1>
        <a:sysClr val="window" lastClr="FFFFFF"/>
      </a:lt1>
      <a:dk2>
        <a:srgbClr val="44546A"/>
      </a:dk2>
      <a:lt2>
        <a:srgbClr val="E7E6E6"/>
      </a:lt2>
      <a:accent1>
        <a:srgbClr val="00968F"/>
      </a:accent1>
      <a:accent2>
        <a:srgbClr val="007377"/>
      </a:accent2>
      <a:accent3>
        <a:srgbClr val="005151"/>
      </a:accent3>
      <a:accent4>
        <a:srgbClr val="77C5D5"/>
      </a:accent4>
      <a:accent5>
        <a:srgbClr val="DBE442"/>
      </a:accent5>
      <a:accent6>
        <a:srgbClr val="0957C3"/>
      </a:accent6>
      <a:hlink>
        <a:srgbClr val="000000"/>
      </a:hlink>
      <a:folHlink>
        <a:srgbClr val="000000"/>
      </a:folHlink>
    </a:clrScheme>
    <a:fontScheme name="Custom 7">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riel" id="{AB492BA6-E684-4B68-B44F-C34C40C86051}" vid="{075D9FE8-0D7E-40D7-AB86-BAC85DBBE7D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Moorfields Eye Hospital NHS Foundation</Template>
  <TotalTime>416</TotalTime>
  <Words>5734</Words>
  <Application>Microsoft Office PowerPoint</Application>
  <PresentationFormat>Widescreen</PresentationFormat>
  <Paragraphs>441</Paragraphs>
  <Slides>40</Slides>
  <Notes>40</Notes>
  <HiddenSlides>0</HiddenSlides>
  <MMClips>0</MMClips>
  <ScaleCrop>false</ScaleCrop>
  <HeadingPairs>
    <vt:vector size="6" baseType="variant">
      <vt:variant>
        <vt:lpstr>Fonts Used</vt:lpstr>
      </vt:variant>
      <vt:variant>
        <vt:i4>9</vt:i4>
      </vt:variant>
      <vt:variant>
        <vt:lpstr>Theme</vt:lpstr>
      </vt:variant>
      <vt:variant>
        <vt:i4>6</vt:i4>
      </vt:variant>
      <vt:variant>
        <vt:lpstr>Slide Titles</vt:lpstr>
      </vt:variant>
      <vt:variant>
        <vt:i4>40</vt:i4>
      </vt:variant>
    </vt:vector>
  </HeadingPairs>
  <TitlesOfParts>
    <vt:vector size="55" baseType="lpstr">
      <vt:lpstr>Aptos</vt:lpstr>
      <vt:lpstr>Arial</vt:lpstr>
      <vt:lpstr>Arial,Sans-Serif</vt:lpstr>
      <vt:lpstr>Calibri</vt:lpstr>
      <vt:lpstr>Courier New</vt:lpstr>
      <vt:lpstr>KabrioRegular</vt:lpstr>
      <vt:lpstr>Symbol</vt:lpstr>
      <vt:lpstr>Univers Condensed Light</vt:lpstr>
      <vt:lpstr>Wingdings</vt:lpstr>
      <vt:lpstr>1_Office Theme</vt:lpstr>
      <vt:lpstr>2_Office Theme</vt:lpstr>
      <vt:lpstr>3_Office Theme</vt:lpstr>
      <vt:lpstr>4_Office Theme</vt:lpstr>
      <vt:lpstr>5_Office Theme</vt:lpstr>
      <vt:lpstr>6_Office Theme</vt:lpstr>
      <vt:lpstr>Annual General Meeting 2025 15 October 2025     Professor Tim Briggs, interim chair of Moorfields     </vt:lpstr>
      <vt:lpstr>House rules – Annual General Meeting</vt:lpstr>
      <vt:lpstr>AGM agenda</vt:lpstr>
      <vt:lpstr>History of Moorfields</vt:lpstr>
      <vt:lpstr>Annual General Meeting 2025 15 October 2024     Allan MacCarthy, vice-chair of Moorfields council of governors     </vt:lpstr>
      <vt:lpstr>Our governors </vt:lpstr>
      <vt:lpstr>Annual General Meeting  15 October 2025    Review of 2024/5   Peter Ridley, interim chief executive     </vt:lpstr>
      <vt:lpstr>PowerPoint Presentation</vt:lpstr>
      <vt:lpstr>PowerPoint Presentation</vt:lpstr>
      <vt:lpstr>Three important things we have done this year</vt:lpstr>
      <vt:lpstr>PowerPoint Presentation</vt:lpstr>
      <vt:lpstr>PowerPoint Presentation</vt:lpstr>
      <vt:lpstr>PowerPoint Presentation</vt:lpstr>
      <vt:lpstr>PowerPoint Presentation</vt:lpstr>
      <vt:lpstr>PowerPoint Presentation</vt:lpstr>
      <vt:lpstr>Single Point of Access (SPoA)</vt:lpstr>
      <vt:lpstr>Moorfields Eye Charity’s donors</vt:lpstr>
      <vt:lpstr>PowerPoint Presentation</vt:lpstr>
      <vt:lpstr>Research breakthroughs</vt:lpstr>
      <vt:lpstr>Moorfields' research in numbers</vt:lpstr>
      <vt:lpstr>Moorfields Eye Charity’s impact</vt:lpstr>
      <vt:lpstr>PowerPoint Presentation</vt:lpstr>
      <vt:lpstr>Oriel progress, 2024/25 development</vt:lpstr>
      <vt:lpstr> MoorConnect electronic patient record (EPR)</vt:lpstr>
      <vt:lpstr>PowerPoint Presentation</vt:lpstr>
      <vt:lpstr>Moorfields Private - UAE</vt:lpstr>
      <vt:lpstr>Moorfields Private</vt:lpstr>
      <vt:lpstr>Recognition and leadership in ophthalmology</vt:lpstr>
      <vt:lpstr>Media coverage</vt:lpstr>
      <vt:lpstr>Financial performance  Arthur Vaughan– chief financial officer</vt:lpstr>
      <vt:lpstr>Operational performance Arthur Vaughan – chief financial officer</vt:lpstr>
      <vt:lpstr>Performance now at pre-pandemic levels</vt:lpstr>
      <vt:lpstr>Performance – A&amp;E and cancer targets</vt:lpstr>
      <vt:lpstr>PowerPoint Presentation</vt:lpstr>
      <vt:lpstr>Moorfields Education</vt:lpstr>
      <vt:lpstr>Moorfields commercial education</vt:lpstr>
      <vt:lpstr>Friends of Moorfields   </vt:lpstr>
      <vt:lpstr>What patients said</vt:lpstr>
      <vt:lpstr>Any questions?</vt:lpstr>
      <vt:lpstr>Thank you for attending Moorfields Annual General Meeting  The presentation and a recording of the meeting will be posted on www.moorfields.nhs.uk</vt:lpstr>
    </vt:vector>
  </TitlesOfParts>
  <Company>Moorfields Eye Hospital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 slide headline appears over one to three lines</dc:title>
  <dc:creator>Windows User</dc:creator>
  <cp:lastModifiedBy>OWEN, Naomi (MOORFIELDS EYE HOSPITAL NHS FOUNDATION TRUST)</cp:lastModifiedBy>
  <cp:revision>21</cp:revision>
  <cp:lastPrinted>2023-10-02T13:53:26Z</cp:lastPrinted>
  <dcterms:created xsi:type="dcterms:W3CDTF">2019-04-26T14:04:48Z</dcterms:created>
  <dcterms:modified xsi:type="dcterms:W3CDTF">2025-10-15T08:58:52Z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6297842</vt:lpwstr>
  </property>
  <property fmtid="{D5CDD505-2E9C-101B-9397-08002B2CF9AE}" pid="3" name="NXPowerLiteSettings">
    <vt:lpwstr>F7000400038000</vt:lpwstr>
  </property>
  <property fmtid="{D5CDD505-2E9C-101B-9397-08002B2CF9AE}" pid="4" name="NXPowerLiteVersion">
    <vt:lpwstr>S10.0.0</vt:lpwstr>
  </property>
</Properties>
</file>