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7"/>
  </p:notesMasterIdLst>
  <p:handoutMasterIdLst>
    <p:handoutMasterId r:id="rId18"/>
  </p:handoutMasterIdLst>
  <p:sldIdLst>
    <p:sldId id="256" r:id="rId3"/>
    <p:sldId id="440" r:id="rId4"/>
    <p:sldId id="437" r:id="rId5"/>
    <p:sldId id="425" r:id="rId6"/>
    <p:sldId id="446" r:id="rId7"/>
    <p:sldId id="447" r:id="rId8"/>
    <p:sldId id="448" r:id="rId9"/>
    <p:sldId id="436" r:id="rId10"/>
    <p:sldId id="418" r:id="rId11"/>
    <p:sldId id="434" r:id="rId12"/>
    <p:sldId id="441" r:id="rId13"/>
    <p:sldId id="442" r:id="rId14"/>
    <p:sldId id="443" r:id="rId15"/>
    <p:sldId id="444" r:id="rId16"/>
  </p:sldIdLst>
  <p:sldSz cx="12192000" cy="6858000"/>
  <p:notesSz cx="6742113" cy="9872663"/>
  <p:defaultTextStyle>
    <a:defPPr>
      <a:defRPr lang="en-GB"/>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8" autoAdjust="0"/>
    <p:restoredTop sz="95033" autoAdjust="0"/>
  </p:normalViewPr>
  <p:slideViewPr>
    <p:cSldViewPr snapToGrid="0">
      <p:cViewPr>
        <p:scale>
          <a:sx n="80" d="100"/>
          <a:sy n="80" d="100"/>
        </p:scale>
        <p:origin x="1800" y="70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66686-F62A-4ECB-B6BC-A9CC1DF4B082}"/>
              </a:ext>
            </a:extLst>
          </p:cNvPr>
          <p:cNvSpPr>
            <a:spLocks noGrp="1"/>
          </p:cNvSpPr>
          <p:nvPr>
            <p:ph type="hdr" sz="quarter"/>
          </p:nvPr>
        </p:nvSpPr>
        <p:spPr>
          <a:xfrm>
            <a:off x="0" y="0"/>
            <a:ext cx="2921582" cy="49534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defRPr>
            </a:lvl1pPr>
          </a:lstStyle>
          <a:p>
            <a:endParaRPr lang="en-GB" altLang="en-US" dirty="0"/>
          </a:p>
        </p:txBody>
      </p:sp>
      <p:sp>
        <p:nvSpPr>
          <p:cNvPr id="3" name="Date Placeholder 2">
            <a:extLst>
              <a:ext uri="{FF2B5EF4-FFF2-40B4-BE49-F238E27FC236}">
                <a16:creationId xmlns:a16="http://schemas.microsoft.com/office/drawing/2014/main" id="{D29AE105-16A2-4913-A935-4EBDA174D4BC}"/>
              </a:ext>
            </a:extLst>
          </p:cNvPr>
          <p:cNvSpPr>
            <a:spLocks noGrp="1"/>
          </p:cNvSpPr>
          <p:nvPr>
            <p:ph type="dt" sz="quarter" idx="1"/>
          </p:nvPr>
        </p:nvSpPr>
        <p:spPr>
          <a:xfrm>
            <a:off x="3818971" y="0"/>
            <a:ext cx="2921582" cy="49534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fld id="{9EE02C70-1032-4F00-9DFC-B3143EFBB89F}" type="datetimeFigureOut">
              <a:rPr lang="en-GB" altLang="en-US"/>
              <a:pPr/>
              <a:t>13/06/2024</a:t>
            </a:fld>
            <a:endParaRPr lang="en-GB" altLang="en-US" dirty="0"/>
          </a:p>
        </p:txBody>
      </p:sp>
      <p:sp>
        <p:nvSpPr>
          <p:cNvPr id="4" name="Footer Placeholder 3">
            <a:extLst>
              <a:ext uri="{FF2B5EF4-FFF2-40B4-BE49-F238E27FC236}">
                <a16:creationId xmlns:a16="http://schemas.microsoft.com/office/drawing/2014/main" id="{1B18E588-5E7C-4206-B220-9B004E0307C7}"/>
              </a:ext>
            </a:extLst>
          </p:cNvPr>
          <p:cNvSpPr>
            <a:spLocks noGrp="1"/>
          </p:cNvSpPr>
          <p:nvPr>
            <p:ph type="ftr" sz="quarter" idx="2"/>
          </p:nvPr>
        </p:nvSpPr>
        <p:spPr>
          <a:xfrm>
            <a:off x="0" y="9377317"/>
            <a:ext cx="2921582" cy="49534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defRPr>
            </a:lvl1pPr>
          </a:lstStyle>
          <a:p>
            <a:endParaRPr lang="en-GB" altLang="en-US" dirty="0"/>
          </a:p>
        </p:txBody>
      </p:sp>
      <p:sp>
        <p:nvSpPr>
          <p:cNvPr id="5" name="Slide Number Placeholder 4">
            <a:extLst>
              <a:ext uri="{FF2B5EF4-FFF2-40B4-BE49-F238E27FC236}">
                <a16:creationId xmlns:a16="http://schemas.microsoft.com/office/drawing/2014/main" id="{5E19092C-7AD3-492A-89E3-2BDF98541A41}"/>
              </a:ext>
            </a:extLst>
          </p:cNvPr>
          <p:cNvSpPr>
            <a:spLocks noGrp="1"/>
          </p:cNvSpPr>
          <p:nvPr>
            <p:ph type="sldNum" sz="quarter" idx="3"/>
          </p:nvPr>
        </p:nvSpPr>
        <p:spPr>
          <a:xfrm>
            <a:off x="3818971" y="9377317"/>
            <a:ext cx="2921582" cy="49534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1068ECE6-92C0-4CF9-957D-664BF75E66CD}" type="slidenum">
              <a:rPr lang="en-GB" altLang="en-US"/>
              <a:pPr/>
              <a:t>‹#›</a:t>
            </a:fld>
            <a:endParaRPr lang="en-GB" altLang="en-US" dirty="0"/>
          </a:p>
        </p:txBody>
      </p:sp>
    </p:spTree>
    <p:extLst>
      <p:ext uri="{BB962C8B-B14F-4D97-AF65-F5344CB8AC3E}">
        <p14:creationId xmlns:p14="http://schemas.microsoft.com/office/powerpoint/2010/main" val="239048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18971" y="0"/>
            <a:ext cx="2921582" cy="493633"/>
          </a:xfrm>
          <a:prstGeom prst="rect">
            <a:avLst/>
          </a:prstGeom>
        </p:spPr>
        <p:txBody>
          <a:bodyPr vert="horz" lIns="91440" tIns="45720" rIns="91440" bIns="45720" rtlCol="0"/>
          <a:lstStyle>
            <a:lvl1pPr algn="r">
              <a:defRPr sz="1200"/>
            </a:lvl1pPr>
          </a:lstStyle>
          <a:p>
            <a:fld id="{F9D7331C-75EF-4938-89CB-D320E4028D0F}" type="datetimeFigureOut">
              <a:rPr lang="en-GB" smtClean="0"/>
              <a:t>13/06/2024</a:t>
            </a:fld>
            <a:endParaRPr lang="en-GB" dirty="0"/>
          </a:p>
        </p:txBody>
      </p:sp>
      <p:sp>
        <p:nvSpPr>
          <p:cNvPr id="4" name="Slide Image Placeholder 3"/>
          <p:cNvSpPr>
            <a:spLocks noGrp="1" noRot="1" noChangeAspect="1"/>
          </p:cNvSpPr>
          <p:nvPr>
            <p:ph type="sldImg" idx="2"/>
          </p:nvPr>
        </p:nvSpPr>
        <p:spPr>
          <a:xfrm>
            <a:off x="79375" y="739775"/>
            <a:ext cx="6583363" cy="370363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18971" y="9377316"/>
            <a:ext cx="2921582" cy="493633"/>
          </a:xfrm>
          <a:prstGeom prst="rect">
            <a:avLst/>
          </a:prstGeom>
        </p:spPr>
        <p:txBody>
          <a:bodyPr vert="horz" lIns="91440" tIns="45720" rIns="91440" bIns="45720" rtlCol="0" anchor="b"/>
          <a:lstStyle>
            <a:lvl1pPr algn="r">
              <a:defRPr sz="1200"/>
            </a:lvl1pPr>
          </a:lstStyle>
          <a:p>
            <a:fld id="{BC2F9E17-AF34-4953-91C4-A041181D0ABB}" type="slidenum">
              <a:rPr lang="en-GB" smtClean="0"/>
              <a:t>‹#›</a:t>
            </a:fld>
            <a:endParaRPr lang="en-GB" dirty="0"/>
          </a:p>
        </p:txBody>
      </p:sp>
    </p:spTree>
    <p:extLst>
      <p:ext uri="{BB962C8B-B14F-4D97-AF65-F5344CB8AC3E}">
        <p14:creationId xmlns:p14="http://schemas.microsoft.com/office/powerpoint/2010/main" val="3602473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BC2F9E17-AF34-4953-91C4-A041181D0ABB}" type="slidenum">
              <a:rPr lang="en-GB" smtClean="0"/>
              <a:t>1</a:t>
            </a:fld>
            <a:endParaRPr lang="en-GB" dirty="0"/>
          </a:p>
        </p:txBody>
      </p:sp>
    </p:spTree>
    <p:extLst>
      <p:ext uri="{BB962C8B-B14F-4D97-AF65-F5344CB8AC3E}">
        <p14:creationId xmlns:p14="http://schemas.microsoft.com/office/powerpoint/2010/main" val="233231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BC2F9E17-AF34-4953-91C4-A041181D0ABB}" type="slidenum">
              <a:rPr lang="en-GB" smtClean="0"/>
              <a:t>3</a:t>
            </a:fld>
            <a:endParaRPr lang="en-GB" dirty="0"/>
          </a:p>
        </p:txBody>
      </p:sp>
    </p:spTree>
    <p:extLst>
      <p:ext uri="{BB962C8B-B14F-4D97-AF65-F5344CB8AC3E}">
        <p14:creationId xmlns:p14="http://schemas.microsoft.com/office/powerpoint/2010/main" val="3070362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5250" lvl="0" indent="-2857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BC2F9E17-AF34-4953-91C4-A041181D0ABB}" type="slidenum">
              <a:rPr lang="en-GB" smtClean="0"/>
              <a:t>4</a:t>
            </a:fld>
            <a:endParaRPr lang="en-GB" dirty="0"/>
          </a:p>
        </p:txBody>
      </p:sp>
    </p:spTree>
    <p:extLst>
      <p:ext uri="{BB962C8B-B14F-4D97-AF65-F5344CB8AC3E}">
        <p14:creationId xmlns:p14="http://schemas.microsoft.com/office/powerpoint/2010/main" val="2975900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BC2F9E17-AF34-4953-91C4-A041181D0ABB}" type="slidenum">
              <a:rPr lang="en-GB" smtClean="0"/>
              <a:t>8</a:t>
            </a:fld>
            <a:endParaRPr lang="en-GB" dirty="0"/>
          </a:p>
        </p:txBody>
      </p:sp>
    </p:spTree>
    <p:extLst>
      <p:ext uri="{BB962C8B-B14F-4D97-AF65-F5344CB8AC3E}">
        <p14:creationId xmlns:p14="http://schemas.microsoft.com/office/powerpoint/2010/main" val="18146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5250" lvl="0" indent="-2857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BC2F9E17-AF34-4953-91C4-A041181D0ABB}" type="slidenum">
              <a:rPr lang="en-GB" smtClean="0"/>
              <a:t>9</a:t>
            </a:fld>
            <a:endParaRPr lang="en-GB" dirty="0"/>
          </a:p>
        </p:txBody>
      </p:sp>
    </p:spTree>
    <p:extLst>
      <p:ext uri="{BB962C8B-B14F-4D97-AF65-F5344CB8AC3E}">
        <p14:creationId xmlns:p14="http://schemas.microsoft.com/office/powerpoint/2010/main" val="3480121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5250" lvl="0" indent="-2857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BC2F9E17-AF34-4953-91C4-A041181D0ABB}" type="slidenum">
              <a:rPr lang="en-GB" smtClean="0"/>
              <a:t>10</a:t>
            </a:fld>
            <a:endParaRPr lang="en-GB" dirty="0"/>
          </a:p>
        </p:txBody>
      </p:sp>
    </p:spTree>
    <p:extLst>
      <p:ext uri="{BB962C8B-B14F-4D97-AF65-F5344CB8AC3E}">
        <p14:creationId xmlns:p14="http://schemas.microsoft.com/office/powerpoint/2010/main" val="5125286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350" y="457200"/>
            <a:ext cx="3781425"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85450" y="458788"/>
            <a:ext cx="10922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12138" y="1036638"/>
            <a:ext cx="3979862" cy="563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B56315A4-4293-48E7-8022-B41CEB0B5D9A}"/>
              </a:ext>
            </a:extLst>
          </p:cNvPr>
          <p:cNvSpPr>
            <a:spLocks noGrp="1"/>
          </p:cNvSpPr>
          <p:nvPr>
            <p:ph type="ctrTitle"/>
          </p:nvPr>
        </p:nvSpPr>
        <p:spPr>
          <a:xfrm>
            <a:off x="514350" y="2776032"/>
            <a:ext cx="7418070" cy="1712148"/>
          </a:xfrm>
        </p:spPr>
        <p:txBody>
          <a:bodyPr anchor="t">
            <a:normAutofit/>
          </a:bodyPr>
          <a:lstStyle>
            <a:lvl1pPr algn="l">
              <a:lnSpc>
                <a:spcPct val="100000"/>
              </a:lnSpc>
              <a:defRPr sz="3400">
                <a:solidFill>
                  <a:schemeClr val="accent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7D9B50F4-B24D-449B-9DFB-58EABFB3737C}"/>
              </a:ext>
            </a:extLst>
          </p:cNvPr>
          <p:cNvSpPr>
            <a:spLocks noGrp="1"/>
          </p:cNvSpPr>
          <p:nvPr>
            <p:ph type="subTitle" idx="1"/>
          </p:nvPr>
        </p:nvSpPr>
        <p:spPr>
          <a:xfrm>
            <a:off x="515938" y="5867396"/>
            <a:ext cx="4679950" cy="400110"/>
          </a:xfrm>
        </p:spPr>
        <p:txBody>
          <a:bodyPr rtlCol="0">
            <a:spAutoFit/>
          </a:bodyPr>
          <a:lstStyle>
            <a:lvl1pPr>
              <a:spcAft>
                <a:spcPts val="0"/>
              </a:spcAft>
              <a:defRPr lang="en-GB" sz="2000" dirty="0">
                <a:solidFill>
                  <a:schemeClr val="tx1"/>
                </a:solidFill>
                <a:latin typeface="+mj-lt"/>
                <a:ea typeface="+mj-ea"/>
                <a:cs typeface="+mj-cs"/>
              </a:defRPr>
            </a:lvl1pPr>
          </a:lstStyle>
          <a:p>
            <a:pPr lvl="0"/>
            <a:r>
              <a:rPr lang="en-US"/>
              <a:t>Click to edit Master subtitle style</a:t>
            </a:r>
            <a:endParaRPr lang="en-GB" dirty="0"/>
          </a:p>
        </p:txBody>
      </p:sp>
      <p:sp>
        <p:nvSpPr>
          <p:cNvPr id="7" name="Date Placeholder 3">
            <a:extLst>
              <a:ext uri="{FF2B5EF4-FFF2-40B4-BE49-F238E27FC236}">
                <a16:creationId xmlns:a16="http://schemas.microsoft.com/office/drawing/2014/main" id="{B85D4721-3E7F-4A2E-A6C7-B5F6F4875785}"/>
              </a:ext>
            </a:extLst>
          </p:cNvPr>
          <p:cNvSpPr>
            <a:spLocks noGrp="1"/>
          </p:cNvSpPr>
          <p:nvPr>
            <p:ph type="dt" sz="half" idx="10"/>
          </p:nvPr>
        </p:nvSpPr>
        <p:spPr/>
        <p:txBody>
          <a:bodyPr/>
          <a:lstStyle>
            <a:lvl1pPr>
              <a:defRPr/>
            </a:lvl1pPr>
          </a:lstStyle>
          <a:p>
            <a:fld id="{0097CBAF-2E1D-4E66-A6C7-D816E4DD06D8}" type="datetimeFigureOut">
              <a:rPr lang="en-GB" altLang="en-US"/>
              <a:pPr/>
              <a:t>13/06/2024</a:t>
            </a:fld>
            <a:endParaRPr lang="en-GB" altLang="en-US" dirty="0"/>
          </a:p>
        </p:txBody>
      </p:sp>
      <p:sp>
        <p:nvSpPr>
          <p:cNvPr id="8" name="Footer Placeholder 4">
            <a:extLst>
              <a:ext uri="{FF2B5EF4-FFF2-40B4-BE49-F238E27FC236}">
                <a16:creationId xmlns:a16="http://schemas.microsoft.com/office/drawing/2014/main" id="{98E323B5-FB86-4587-BDDE-31BC69CD38CC}"/>
              </a:ext>
            </a:extLst>
          </p:cNvPr>
          <p:cNvSpPr>
            <a:spLocks noGrp="1"/>
          </p:cNvSpPr>
          <p:nvPr>
            <p:ph type="ftr" sz="quarter" idx="11"/>
          </p:nvPr>
        </p:nvSpPr>
        <p:spPr/>
        <p:txBody>
          <a:bodyPr/>
          <a:lstStyle>
            <a:lvl1pPr>
              <a:defRPr/>
            </a:lvl1pPr>
          </a:lstStyle>
          <a:p>
            <a:endParaRPr lang="en-GB" altLang="en-US" dirty="0"/>
          </a:p>
        </p:txBody>
      </p:sp>
      <p:sp>
        <p:nvSpPr>
          <p:cNvPr id="9" name="Slide Number Placeholder 5">
            <a:extLst>
              <a:ext uri="{FF2B5EF4-FFF2-40B4-BE49-F238E27FC236}">
                <a16:creationId xmlns:a16="http://schemas.microsoft.com/office/drawing/2014/main" id="{565F9198-D765-412B-848D-D4E05D2BD632}"/>
              </a:ext>
            </a:extLst>
          </p:cNvPr>
          <p:cNvSpPr>
            <a:spLocks noGrp="1"/>
          </p:cNvSpPr>
          <p:nvPr>
            <p:ph type="sldNum" sz="quarter" idx="12"/>
          </p:nvPr>
        </p:nvSpPr>
        <p:spPr/>
        <p:txBody>
          <a:bodyPr/>
          <a:lstStyle>
            <a:lvl1pPr>
              <a:defRPr/>
            </a:lvl1pPr>
          </a:lstStyle>
          <a:p>
            <a:fld id="{305B3ED6-5C64-4506-9689-FC9053B5783F}" type="slidenum">
              <a:rPr lang="en-GB" altLang="en-US"/>
              <a:pPr/>
              <a:t>‹#›</a:t>
            </a:fld>
            <a:endParaRPr lang="en-GB" altLang="en-US" dirty="0"/>
          </a:p>
        </p:txBody>
      </p:sp>
    </p:spTree>
    <p:extLst>
      <p:ext uri="{BB962C8B-B14F-4D97-AF65-F5344CB8AC3E}">
        <p14:creationId xmlns:p14="http://schemas.microsoft.com/office/powerpoint/2010/main" val="1438296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15E955-AF5A-42AE-8895-E0F915562342}"/>
              </a:ext>
            </a:extLst>
          </p:cNvPr>
          <p:cNvSpPr/>
          <p:nvPr/>
        </p:nvSpPr>
        <p:spPr>
          <a:xfrm>
            <a:off x="0" y="2293938"/>
            <a:ext cx="12180888" cy="22685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endParaRPr lang="en-GB" altLang="en-US" dirty="0">
              <a:solidFill>
                <a:srgbClr val="FFFFFF"/>
              </a:solidFill>
            </a:endParaRPr>
          </a:p>
        </p:txBody>
      </p:sp>
      <p:pic>
        <p:nvPicPr>
          <p:cNvPr id="5"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350" y="5614988"/>
            <a:ext cx="300037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85450" y="5969000"/>
            <a:ext cx="10922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7638" y="1204913"/>
            <a:ext cx="3154362"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5F9BC3D-FB8E-409B-9F00-919F170AB3FD}"/>
              </a:ext>
            </a:extLst>
          </p:cNvPr>
          <p:cNvSpPr>
            <a:spLocks noGrp="1"/>
          </p:cNvSpPr>
          <p:nvPr>
            <p:ph type="title"/>
          </p:nvPr>
        </p:nvSpPr>
        <p:spPr>
          <a:xfrm>
            <a:off x="529114" y="2606040"/>
            <a:ext cx="8805386" cy="831827"/>
          </a:xfrm>
        </p:spPr>
        <p:txBody>
          <a:bodyPr anchor="b">
            <a:normAutofit/>
          </a:bodyPr>
          <a:lstStyle>
            <a:lvl1pPr>
              <a:defRPr sz="28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C895F00C-A855-4053-A3DB-B15F9BE7452B}"/>
              </a:ext>
            </a:extLst>
          </p:cNvPr>
          <p:cNvSpPr>
            <a:spLocks noGrp="1"/>
          </p:cNvSpPr>
          <p:nvPr>
            <p:ph type="body" idx="1"/>
          </p:nvPr>
        </p:nvSpPr>
        <p:spPr>
          <a:xfrm>
            <a:off x="529114" y="3421539"/>
            <a:ext cx="8805386" cy="553966"/>
          </a:xfrm>
        </p:spPr>
        <p:txBody>
          <a:bodyPr>
            <a:normAutofit/>
          </a:bodyPr>
          <a:lstStyle>
            <a:lvl1pPr marL="0" indent="0">
              <a:spcAft>
                <a:spcPts val="0"/>
              </a:spcAft>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6823A484-39B7-4845-BAD5-A1F5EF5BD15A}"/>
              </a:ext>
            </a:extLst>
          </p:cNvPr>
          <p:cNvSpPr>
            <a:spLocks noGrp="1"/>
          </p:cNvSpPr>
          <p:nvPr>
            <p:ph type="dt" sz="half" idx="10"/>
          </p:nvPr>
        </p:nvSpPr>
        <p:spPr/>
        <p:txBody>
          <a:bodyPr/>
          <a:lstStyle>
            <a:lvl1pPr>
              <a:defRPr/>
            </a:lvl1pPr>
          </a:lstStyle>
          <a:p>
            <a:fld id="{EF50DCCF-C614-4A2A-A737-D6CF8F54D990}" type="datetimeFigureOut">
              <a:rPr lang="en-GB" altLang="en-US"/>
              <a:pPr/>
              <a:t>13/06/2024</a:t>
            </a:fld>
            <a:endParaRPr lang="en-GB" altLang="en-US" dirty="0"/>
          </a:p>
        </p:txBody>
      </p:sp>
      <p:sp>
        <p:nvSpPr>
          <p:cNvPr id="9" name="Footer Placeholder 4">
            <a:extLst>
              <a:ext uri="{FF2B5EF4-FFF2-40B4-BE49-F238E27FC236}">
                <a16:creationId xmlns:a16="http://schemas.microsoft.com/office/drawing/2014/main" id="{BA217C35-BB84-4D54-BAFF-8B867F28327D}"/>
              </a:ext>
            </a:extLst>
          </p:cNvPr>
          <p:cNvSpPr>
            <a:spLocks noGrp="1"/>
          </p:cNvSpPr>
          <p:nvPr>
            <p:ph type="ftr" sz="quarter" idx="11"/>
          </p:nvPr>
        </p:nvSpPr>
        <p:spPr/>
        <p:txBody>
          <a:bodyPr/>
          <a:lstStyle>
            <a:lvl1pPr>
              <a:defRPr/>
            </a:lvl1pPr>
          </a:lstStyle>
          <a:p>
            <a:endParaRPr lang="en-GB" altLang="en-US" dirty="0"/>
          </a:p>
        </p:txBody>
      </p:sp>
      <p:sp>
        <p:nvSpPr>
          <p:cNvPr id="10" name="Slide Number Placeholder 5">
            <a:extLst>
              <a:ext uri="{FF2B5EF4-FFF2-40B4-BE49-F238E27FC236}">
                <a16:creationId xmlns:a16="http://schemas.microsoft.com/office/drawing/2014/main" id="{53A2E1B6-C6A3-4DDE-9F3A-4B59090758D8}"/>
              </a:ext>
            </a:extLst>
          </p:cNvPr>
          <p:cNvSpPr>
            <a:spLocks noGrp="1"/>
          </p:cNvSpPr>
          <p:nvPr>
            <p:ph type="sldNum" sz="quarter" idx="12"/>
          </p:nvPr>
        </p:nvSpPr>
        <p:spPr/>
        <p:txBody>
          <a:bodyPr/>
          <a:lstStyle>
            <a:lvl1pPr>
              <a:defRPr/>
            </a:lvl1pPr>
          </a:lstStyle>
          <a:p>
            <a:fld id="{1084394F-7791-478F-A1EE-020221B282FD}" type="slidenum">
              <a:rPr lang="en-GB" altLang="en-US"/>
              <a:pPr/>
              <a:t>‹#›</a:t>
            </a:fld>
            <a:endParaRPr lang="en-GB" altLang="en-US" dirty="0"/>
          </a:p>
        </p:txBody>
      </p:sp>
    </p:spTree>
    <p:extLst>
      <p:ext uri="{BB962C8B-B14F-4D97-AF65-F5344CB8AC3E}">
        <p14:creationId xmlns:p14="http://schemas.microsoft.com/office/powerpoint/2010/main" val="2459597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88F27-B0AD-4AC6-A27C-DAEE150569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C7C60C-A666-4A14-8BCD-1205DB6EDDF3}"/>
              </a:ext>
            </a:extLst>
          </p:cNvPr>
          <p:cNvSpPr>
            <a:spLocks noGrp="1"/>
          </p:cNvSpPr>
          <p:nvPr>
            <p:ph idx="1"/>
          </p:nvPr>
        </p:nvSpPr>
        <p:spPr/>
        <p:txBody>
          <a:bodyPr/>
          <a:lstStyle>
            <a:lvl1pPr>
              <a:spcAft>
                <a:spcPts val="200"/>
              </a:spcAft>
              <a:defRPr/>
            </a:lvl1pPr>
            <a:lvl2pPr marL="266700" indent="-266700">
              <a:spcAft>
                <a:spcPts val="200"/>
              </a:spcAft>
              <a:defRPr/>
            </a:lvl2pPr>
            <a:lvl3pPr marL="541338" indent="-274638">
              <a:spcAft>
                <a:spcPts val="200"/>
              </a:spcAft>
              <a:defRPr/>
            </a:lvl3pPr>
            <a:lvl4pPr marL="808038" indent="-266700">
              <a:spcAft>
                <a:spcPts val="200"/>
              </a:spcAft>
              <a:defRPr/>
            </a:lvl4pPr>
            <a:lvl5pPr marL="1074738" indent="-266700">
              <a:spcAft>
                <a:spcPts val="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4582DF6C-BE55-4C0A-919C-08176937FEC1}"/>
              </a:ext>
            </a:extLst>
          </p:cNvPr>
          <p:cNvSpPr>
            <a:spLocks noGrp="1"/>
          </p:cNvSpPr>
          <p:nvPr>
            <p:ph type="dt" sz="half" idx="10"/>
          </p:nvPr>
        </p:nvSpPr>
        <p:spPr/>
        <p:txBody>
          <a:bodyPr/>
          <a:lstStyle>
            <a:lvl1pPr>
              <a:defRPr/>
            </a:lvl1pPr>
          </a:lstStyle>
          <a:p>
            <a:fld id="{0AAD3F9B-C484-4971-8776-D85814F51742}" type="datetimeFigureOut">
              <a:rPr lang="en-GB" altLang="en-US"/>
              <a:pPr/>
              <a:t>13/06/2024</a:t>
            </a:fld>
            <a:endParaRPr lang="en-GB" altLang="en-US" dirty="0"/>
          </a:p>
        </p:txBody>
      </p:sp>
      <p:sp>
        <p:nvSpPr>
          <p:cNvPr id="5" name="Footer Placeholder 4">
            <a:extLst>
              <a:ext uri="{FF2B5EF4-FFF2-40B4-BE49-F238E27FC236}">
                <a16:creationId xmlns:a16="http://schemas.microsoft.com/office/drawing/2014/main" id="{A92BAF55-9233-482A-AD6F-4A5FCB6319F0}"/>
              </a:ext>
            </a:extLst>
          </p:cNvPr>
          <p:cNvSpPr>
            <a:spLocks noGrp="1"/>
          </p:cNvSpPr>
          <p:nvPr>
            <p:ph type="ftr" sz="quarter" idx="11"/>
          </p:nvPr>
        </p:nvSpPr>
        <p:spPr/>
        <p:txBody>
          <a:bodyPr/>
          <a:lstStyle>
            <a:lvl1pPr>
              <a:defRPr/>
            </a:lvl1pPr>
          </a:lstStyle>
          <a:p>
            <a:endParaRPr lang="en-GB" altLang="en-US" dirty="0"/>
          </a:p>
        </p:txBody>
      </p:sp>
      <p:sp>
        <p:nvSpPr>
          <p:cNvPr id="6" name="Slide Number Placeholder 5">
            <a:extLst>
              <a:ext uri="{FF2B5EF4-FFF2-40B4-BE49-F238E27FC236}">
                <a16:creationId xmlns:a16="http://schemas.microsoft.com/office/drawing/2014/main" id="{3AB61542-31CA-488B-829E-5ECB8DAECC24}"/>
              </a:ext>
            </a:extLst>
          </p:cNvPr>
          <p:cNvSpPr>
            <a:spLocks noGrp="1"/>
          </p:cNvSpPr>
          <p:nvPr>
            <p:ph type="sldNum" sz="quarter" idx="12"/>
          </p:nvPr>
        </p:nvSpPr>
        <p:spPr/>
        <p:txBody>
          <a:bodyPr/>
          <a:lstStyle>
            <a:lvl1pPr>
              <a:defRPr/>
            </a:lvl1pPr>
          </a:lstStyle>
          <a:p>
            <a:fld id="{CFC4DBA7-C3AE-4F45-BAF2-92E8066737A4}" type="slidenum">
              <a:rPr lang="en-GB" altLang="en-US"/>
              <a:pPr/>
              <a:t>‹#›</a:t>
            </a:fld>
            <a:endParaRPr lang="en-GB" altLang="en-US" dirty="0"/>
          </a:p>
        </p:txBody>
      </p:sp>
    </p:spTree>
    <p:extLst>
      <p:ext uri="{BB962C8B-B14F-4D97-AF65-F5344CB8AC3E}">
        <p14:creationId xmlns:p14="http://schemas.microsoft.com/office/powerpoint/2010/main" val="1579251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350" y="457200"/>
            <a:ext cx="3781425"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85450" y="458788"/>
            <a:ext cx="10922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31175" y="968375"/>
            <a:ext cx="4073525" cy="588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B56315A4-4293-48E7-8022-B41CEB0B5D9A}"/>
              </a:ext>
            </a:extLst>
          </p:cNvPr>
          <p:cNvSpPr>
            <a:spLocks noGrp="1"/>
          </p:cNvSpPr>
          <p:nvPr>
            <p:ph type="ctrTitle"/>
          </p:nvPr>
        </p:nvSpPr>
        <p:spPr>
          <a:xfrm>
            <a:off x="514350" y="2776032"/>
            <a:ext cx="7418070" cy="1712148"/>
          </a:xfrm>
        </p:spPr>
        <p:txBody>
          <a:bodyPr anchor="t">
            <a:normAutofit/>
          </a:bodyPr>
          <a:lstStyle>
            <a:lvl1pPr algn="l">
              <a:lnSpc>
                <a:spcPct val="100000"/>
              </a:lnSpc>
              <a:defRPr sz="3400">
                <a:solidFill>
                  <a:schemeClr val="accent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7D9B50F4-B24D-449B-9DFB-58EABFB3737C}"/>
              </a:ext>
            </a:extLst>
          </p:cNvPr>
          <p:cNvSpPr>
            <a:spLocks noGrp="1"/>
          </p:cNvSpPr>
          <p:nvPr>
            <p:ph type="subTitle" idx="1"/>
          </p:nvPr>
        </p:nvSpPr>
        <p:spPr>
          <a:xfrm>
            <a:off x="515938" y="5867396"/>
            <a:ext cx="4679950" cy="400110"/>
          </a:xfrm>
        </p:spPr>
        <p:txBody>
          <a:bodyPr rtlCol="0">
            <a:spAutoFit/>
          </a:bodyPr>
          <a:lstStyle>
            <a:lvl1pPr>
              <a:spcAft>
                <a:spcPts val="0"/>
              </a:spcAft>
              <a:defRPr lang="en-GB" sz="2000" dirty="0">
                <a:solidFill>
                  <a:schemeClr val="tx1"/>
                </a:solidFill>
                <a:latin typeface="+mj-lt"/>
                <a:ea typeface="+mj-ea"/>
                <a:cs typeface="+mj-cs"/>
              </a:defRPr>
            </a:lvl1pPr>
          </a:lstStyle>
          <a:p>
            <a:pPr lvl="0"/>
            <a:r>
              <a:rPr lang="en-US" dirty="0"/>
              <a:t>Click to edit Master subtitle style</a:t>
            </a:r>
            <a:endParaRPr lang="en-GB" dirty="0"/>
          </a:p>
        </p:txBody>
      </p:sp>
      <p:sp>
        <p:nvSpPr>
          <p:cNvPr id="7" name="Date Placeholder 3">
            <a:extLst>
              <a:ext uri="{FF2B5EF4-FFF2-40B4-BE49-F238E27FC236}">
                <a16:creationId xmlns:a16="http://schemas.microsoft.com/office/drawing/2014/main" id="{7ED96676-53D3-4040-BE7C-60DB8F6527ED}"/>
              </a:ext>
            </a:extLst>
          </p:cNvPr>
          <p:cNvSpPr>
            <a:spLocks noGrp="1"/>
          </p:cNvSpPr>
          <p:nvPr>
            <p:ph type="dt" sz="half" idx="10"/>
          </p:nvPr>
        </p:nvSpPr>
        <p:spPr/>
        <p:txBody>
          <a:bodyPr/>
          <a:lstStyle>
            <a:lvl1pPr>
              <a:defRPr/>
            </a:lvl1pPr>
          </a:lstStyle>
          <a:p>
            <a:fld id="{344B6388-E061-45A2-9B33-44B5489601D2}" type="datetimeFigureOut">
              <a:rPr lang="en-GB" altLang="en-US"/>
              <a:pPr/>
              <a:t>13/06/2024</a:t>
            </a:fld>
            <a:endParaRPr lang="en-GB" altLang="en-US" dirty="0"/>
          </a:p>
        </p:txBody>
      </p:sp>
      <p:sp>
        <p:nvSpPr>
          <p:cNvPr id="8" name="Footer Placeholder 4">
            <a:extLst>
              <a:ext uri="{FF2B5EF4-FFF2-40B4-BE49-F238E27FC236}">
                <a16:creationId xmlns:a16="http://schemas.microsoft.com/office/drawing/2014/main" id="{246C389B-E5C4-4179-B061-AEC3EFE4B428}"/>
              </a:ext>
            </a:extLst>
          </p:cNvPr>
          <p:cNvSpPr>
            <a:spLocks noGrp="1"/>
          </p:cNvSpPr>
          <p:nvPr>
            <p:ph type="ftr" sz="quarter" idx="11"/>
          </p:nvPr>
        </p:nvSpPr>
        <p:spPr/>
        <p:txBody>
          <a:bodyPr/>
          <a:lstStyle>
            <a:lvl1pPr>
              <a:defRPr/>
            </a:lvl1pPr>
          </a:lstStyle>
          <a:p>
            <a:endParaRPr lang="en-GB" altLang="en-US" dirty="0"/>
          </a:p>
        </p:txBody>
      </p:sp>
      <p:sp>
        <p:nvSpPr>
          <p:cNvPr id="9" name="Slide Number Placeholder 5">
            <a:extLst>
              <a:ext uri="{FF2B5EF4-FFF2-40B4-BE49-F238E27FC236}">
                <a16:creationId xmlns:a16="http://schemas.microsoft.com/office/drawing/2014/main" id="{69CF9B71-DB1F-4868-B72C-3E90AFE31F0C}"/>
              </a:ext>
            </a:extLst>
          </p:cNvPr>
          <p:cNvSpPr>
            <a:spLocks noGrp="1"/>
          </p:cNvSpPr>
          <p:nvPr>
            <p:ph type="sldNum" sz="quarter" idx="12"/>
          </p:nvPr>
        </p:nvSpPr>
        <p:spPr/>
        <p:txBody>
          <a:bodyPr/>
          <a:lstStyle>
            <a:lvl1pPr>
              <a:defRPr/>
            </a:lvl1pPr>
          </a:lstStyle>
          <a:p>
            <a:fld id="{A81A069B-FCF6-4EAE-9308-9298B2BA5E75}" type="slidenum">
              <a:rPr lang="en-GB" altLang="en-US"/>
              <a:pPr/>
              <a:t>‹#›</a:t>
            </a:fld>
            <a:endParaRPr lang="en-GB" altLang="en-US" dirty="0"/>
          </a:p>
        </p:txBody>
      </p:sp>
    </p:spTree>
    <p:extLst>
      <p:ext uri="{BB962C8B-B14F-4D97-AF65-F5344CB8AC3E}">
        <p14:creationId xmlns:p14="http://schemas.microsoft.com/office/powerpoint/2010/main" val="2871551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9475" y="-130175"/>
            <a:ext cx="8132763" cy="704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350" y="5614988"/>
            <a:ext cx="300037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85450" y="5969000"/>
            <a:ext cx="10922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5F9BC3D-FB8E-409B-9F00-919F170AB3FD}"/>
              </a:ext>
            </a:extLst>
          </p:cNvPr>
          <p:cNvSpPr>
            <a:spLocks noGrp="1"/>
          </p:cNvSpPr>
          <p:nvPr>
            <p:ph type="title"/>
          </p:nvPr>
        </p:nvSpPr>
        <p:spPr>
          <a:xfrm>
            <a:off x="4665206" y="2597173"/>
            <a:ext cx="3101340" cy="831827"/>
          </a:xfrm>
        </p:spPr>
        <p:txBody>
          <a:bodyPr rIns="0" anchor="b">
            <a:normAutofit/>
          </a:bodyPr>
          <a:lstStyle>
            <a:lvl1pPr algn="ctr">
              <a:lnSpc>
                <a:spcPct val="100000"/>
              </a:lnSpc>
              <a:defRPr sz="2400">
                <a:solidFill>
                  <a:schemeClr val="tx1"/>
                </a:solidFill>
                <a:latin typeface="+mj-lt"/>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C895F00C-A855-4053-A3DB-B15F9BE7452B}"/>
              </a:ext>
            </a:extLst>
          </p:cNvPr>
          <p:cNvSpPr>
            <a:spLocks noGrp="1"/>
          </p:cNvSpPr>
          <p:nvPr>
            <p:ph type="body" idx="1"/>
          </p:nvPr>
        </p:nvSpPr>
        <p:spPr>
          <a:xfrm>
            <a:off x="4665206" y="3427571"/>
            <a:ext cx="3101340" cy="553966"/>
          </a:xfrm>
        </p:spPr>
        <p:txBody>
          <a:bodyPr rIns="0">
            <a:noAutofit/>
          </a:bodyPr>
          <a:lstStyle>
            <a:lvl1pPr marL="0" indent="0" algn="ctr">
              <a:spcBef>
                <a:spcPts val="0"/>
              </a:spcBef>
              <a:buNone/>
              <a:defRPr sz="1800" b="1">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379286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88F27-B0AD-4AC6-A27C-DAEE150569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C7C60C-A666-4A14-8BCD-1205DB6EDDF3}"/>
              </a:ext>
            </a:extLst>
          </p:cNvPr>
          <p:cNvSpPr>
            <a:spLocks noGrp="1"/>
          </p:cNvSpPr>
          <p:nvPr>
            <p:ph idx="1"/>
          </p:nvPr>
        </p:nvSpPr>
        <p:spPr/>
        <p:txBody>
          <a:bodyPr/>
          <a:lstStyle>
            <a:lvl1pPr>
              <a:spcAft>
                <a:spcPts val="200"/>
              </a:spcAft>
              <a:defRPr/>
            </a:lvl1pPr>
            <a:lvl2pPr marL="266700" indent="-266700">
              <a:spcAft>
                <a:spcPts val="200"/>
              </a:spcAft>
              <a:defRPr/>
            </a:lvl2pPr>
            <a:lvl3pPr marL="541338" indent="-274638">
              <a:spcAft>
                <a:spcPts val="200"/>
              </a:spcAft>
              <a:defRPr/>
            </a:lvl3pPr>
            <a:lvl4pPr marL="808038" indent="-266700">
              <a:spcAft>
                <a:spcPts val="200"/>
              </a:spcAft>
              <a:defRPr/>
            </a:lvl4pPr>
            <a:lvl5pPr marL="1074738" indent="-266700">
              <a:spcAft>
                <a:spcPts val="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4582DF6C-BE55-4C0A-919C-08176937FEC1}"/>
              </a:ext>
            </a:extLst>
          </p:cNvPr>
          <p:cNvSpPr>
            <a:spLocks noGrp="1"/>
          </p:cNvSpPr>
          <p:nvPr>
            <p:ph type="dt" sz="half" idx="10"/>
          </p:nvPr>
        </p:nvSpPr>
        <p:spPr/>
        <p:txBody>
          <a:bodyPr/>
          <a:lstStyle>
            <a:lvl1pPr>
              <a:defRPr/>
            </a:lvl1pPr>
          </a:lstStyle>
          <a:p>
            <a:fld id="{5BD68382-65F8-468D-90A1-51CB14E9F262}" type="datetimeFigureOut">
              <a:rPr lang="en-GB" altLang="en-US"/>
              <a:pPr/>
              <a:t>13/06/2024</a:t>
            </a:fld>
            <a:endParaRPr lang="en-GB" altLang="en-US" dirty="0"/>
          </a:p>
        </p:txBody>
      </p:sp>
      <p:sp>
        <p:nvSpPr>
          <p:cNvPr id="5" name="Footer Placeholder 4">
            <a:extLst>
              <a:ext uri="{FF2B5EF4-FFF2-40B4-BE49-F238E27FC236}">
                <a16:creationId xmlns:a16="http://schemas.microsoft.com/office/drawing/2014/main" id="{A92BAF55-9233-482A-AD6F-4A5FCB6319F0}"/>
              </a:ext>
            </a:extLst>
          </p:cNvPr>
          <p:cNvSpPr>
            <a:spLocks noGrp="1"/>
          </p:cNvSpPr>
          <p:nvPr>
            <p:ph type="ftr" sz="quarter" idx="11"/>
          </p:nvPr>
        </p:nvSpPr>
        <p:spPr/>
        <p:txBody>
          <a:bodyPr/>
          <a:lstStyle>
            <a:lvl1pPr>
              <a:defRPr/>
            </a:lvl1pPr>
          </a:lstStyle>
          <a:p>
            <a:endParaRPr lang="en-GB" altLang="en-US" dirty="0"/>
          </a:p>
        </p:txBody>
      </p:sp>
      <p:sp>
        <p:nvSpPr>
          <p:cNvPr id="6" name="Slide Number Placeholder 5">
            <a:extLst>
              <a:ext uri="{FF2B5EF4-FFF2-40B4-BE49-F238E27FC236}">
                <a16:creationId xmlns:a16="http://schemas.microsoft.com/office/drawing/2014/main" id="{3AB61542-31CA-488B-829E-5ECB8DAECC24}"/>
              </a:ext>
            </a:extLst>
          </p:cNvPr>
          <p:cNvSpPr>
            <a:spLocks noGrp="1"/>
          </p:cNvSpPr>
          <p:nvPr>
            <p:ph type="sldNum" sz="quarter" idx="12"/>
          </p:nvPr>
        </p:nvSpPr>
        <p:spPr/>
        <p:txBody>
          <a:bodyPr/>
          <a:lstStyle>
            <a:lvl1pPr>
              <a:defRPr/>
            </a:lvl1pPr>
          </a:lstStyle>
          <a:p>
            <a:fld id="{000F8435-DAB1-44EB-8519-6985F6FC3D7C}" type="slidenum">
              <a:rPr lang="en-GB" altLang="en-US"/>
              <a:pPr/>
              <a:t>‹#›</a:t>
            </a:fld>
            <a:endParaRPr lang="en-GB" altLang="en-US" dirty="0"/>
          </a:p>
        </p:txBody>
      </p:sp>
    </p:spTree>
    <p:extLst>
      <p:ext uri="{BB962C8B-B14F-4D97-AF65-F5344CB8AC3E}">
        <p14:creationId xmlns:p14="http://schemas.microsoft.com/office/powerpoint/2010/main" val="3215396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6.xml"/><Relationship Id="rId7" Type="http://schemas.openxmlformats.org/officeDocument/2006/relationships/image" Target="../media/image8.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514350" y="495300"/>
            <a:ext cx="935355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noChangeArrowheads="1"/>
          </p:cNvSpPr>
          <p:nvPr>
            <p:ph type="body" idx="1"/>
          </p:nvPr>
        </p:nvSpPr>
        <p:spPr bwMode="auto">
          <a:xfrm>
            <a:off x="522288" y="1709738"/>
            <a:ext cx="9353550"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4582DF6C-BE55-4C0A-919C-08176937FEC1}"/>
              </a:ext>
            </a:extLst>
          </p:cNvPr>
          <p:cNvSpPr>
            <a:spLocks noGrp="1"/>
          </p:cNvSpPr>
          <p:nvPr>
            <p:ph type="dt" sz="half" idx="2"/>
          </p:nvPr>
        </p:nvSpPr>
        <p:spPr>
          <a:xfrm>
            <a:off x="5195888" y="6180138"/>
            <a:ext cx="1227137"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a:lvl1pPr>
          </a:lstStyle>
          <a:p>
            <a:fld id="{307A2671-D3F0-45F2-9AE1-DE5A8C4A756E}" type="datetimeFigureOut">
              <a:rPr lang="en-GB" altLang="en-US"/>
              <a:pPr/>
              <a:t>13/06/2024</a:t>
            </a:fld>
            <a:endParaRPr lang="en-GB" altLang="en-US" dirty="0"/>
          </a:p>
        </p:txBody>
      </p:sp>
      <p:sp>
        <p:nvSpPr>
          <p:cNvPr id="5" name="Footer Placeholder 4">
            <a:extLst>
              <a:ext uri="{FF2B5EF4-FFF2-40B4-BE49-F238E27FC236}">
                <a16:creationId xmlns:a16="http://schemas.microsoft.com/office/drawing/2014/main" id="{A92BAF55-9233-482A-AD6F-4A5FCB6319F0}"/>
              </a:ext>
            </a:extLst>
          </p:cNvPr>
          <p:cNvSpPr>
            <a:spLocks noGrp="1"/>
          </p:cNvSpPr>
          <p:nvPr>
            <p:ph type="ftr" sz="quarter" idx="3"/>
          </p:nvPr>
        </p:nvSpPr>
        <p:spPr>
          <a:xfrm>
            <a:off x="6423025" y="6180138"/>
            <a:ext cx="2911475"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lvl1pPr>
          </a:lstStyle>
          <a:p>
            <a:endParaRPr lang="en-GB" altLang="en-US" dirty="0"/>
          </a:p>
        </p:txBody>
      </p:sp>
      <p:sp>
        <p:nvSpPr>
          <p:cNvPr id="6" name="Slide Number Placeholder 5">
            <a:extLst>
              <a:ext uri="{FF2B5EF4-FFF2-40B4-BE49-F238E27FC236}">
                <a16:creationId xmlns:a16="http://schemas.microsoft.com/office/drawing/2014/main" id="{3AB61542-31CA-488B-829E-5ECB8DAECC24}"/>
              </a:ext>
            </a:extLst>
          </p:cNvPr>
          <p:cNvSpPr>
            <a:spLocks noGrp="1"/>
          </p:cNvSpPr>
          <p:nvPr>
            <p:ph type="sldNum" sz="quarter" idx="4"/>
          </p:nvPr>
        </p:nvSpPr>
        <p:spPr>
          <a:xfrm>
            <a:off x="9432925" y="6180138"/>
            <a:ext cx="43497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b="1"/>
            </a:lvl1pPr>
          </a:lstStyle>
          <a:p>
            <a:fld id="{804C1991-7EED-4F67-B60F-3F3823A100DF}" type="slidenum">
              <a:rPr lang="en-GB" altLang="en-US"/>
              <a:pPr/>
              <a:t>‹#›</a:t>
            </a:fld>
            <a:endParaRPr lang="en-GB" altLang="en-US" dirty="0"/>
          </a:p>
        </p:txBody>
      </p:sp>
      <p:pic>
        <p:nvPicPr>
          <p:cNvPr id="1031"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350" y="5614988"/>
            <a:ext cx="300037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85450" y="5969000"/>
            <a:ext cx="10922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06000" y="0"/>
            <a:ext cx="228758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70" r:id="rId3"/>
  </p:sldLayoutIdLst>
  <p:txStyles>
    <p:titleStyle>
      <a:lvl1pPr algn="l" rtl="0" eaLnBrk="1" fontAlgn="base" hangingPunct="1">
        <a:spcBef>
          <a:spcPct val="0"/>
        </a:spcBef>
        <a:spcAft>
          <a:spcPct val="0"/>
        </a:spcAft>
        <a:defRPr sz="2800" b="1" kern="1200">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p:titleStyle>
    <p:bodyStyle>
      <a:lvl1pPr algn="l" rtl="0" eaLnBrk="1" fontAlgn="base" hangingPunct="1">
        <a:spcBef>
          <a:spcPct val="0"/>
        </a:spcBef>
        <a:spcAft>
          <a:spcPts val="400"/>
        </a:spcAft>
        <a:buFont typeface="Arial" charset="0"/>
        <a:defRPr sz="2200" b="1" kern="1200">
          <a:solidFill>
            <a:schemeClr val="tx1"/>
          </a:solidFill>
          <a:latin typeface="+mn-lt"/>
          <a:ea typeface="+mn-ea"/>
          <a:cs typeface="+mn-cs"/>
        </a:defRPr>
      </a:lvl1pPr>
      <a:lvl2pPr marL="266700" indent="-266700" algn="l" rtl="0" eaLnBrk="1" fontAlgn="base" hangingPunct="1">
        <a:spcBef>
          <a:spcPct val="0"/>
        </a:spcBef>
        <a:spcAft>
          <a:spcPts val="400"/>
        </a:spcAft>
        <a:buBlip>
          <a:blip r:embed="rId8"/>
        </a:buBlip>
        <a:defRPr sz="2200" kern="1200">
          <a:solidFill>
            <a:schemeClr val="tx1"/>
          </a:solidFill>
          <a:latin typeface="+mn-lt"/>
          <a:ea typeface="+mn-ea"/>
          <a:cs typeface="+mn-cs"/>
        </a:defRPr>
      </a:lvl2pPr>
      <a:lvl3pPr marL="541338" indent="-274638" algn="l" rtl="0" eaLnBrk="1" fontAlgn="base" hangingPunct="1">
        <a:spcBef>
          <a:spcPct val="0"/>
        </a:spcBef>
        <a:spcAft>
          <a:spcPts val="400"/>
        </a:spcAft>
        <a:buBlip>
          <a:blip r:embed="rId8"/>
        </a:buBlip>
        <a:defRPr sz="2200" kern="1200">
          <a:solidFill>
            <a:schemeClr val="tx1"/>
          </a:solidFill>
          <a:latin typeface="+mn-lt"/>
          <a:ea typeface="+mn-ea"/>
          <a:cs typeface="+mn-cs"/>
        </a:defRPr>
      </a:lvl3pPr>
      <a:lvl4pPr marL="808038" indent="-266700" algn="l" rtl="0" eaLnBrk="1" fontAlgn="base" hangingPunct="1">
        <a:spcBef>
          <a:spcPct val="0"/>
        </a:spcBef>
        <a:spcAft>
          <a:spcPts val="400"/>
        </a:spcAft>
        <a:buBlip>
          <a:blip r:embed="rId8"/>
        </a:buBlip>
        <a:defRPr sz="2200" kern="1200">
          <a:solidFill>
            <a:schemeClr val="tx1"/>
          </a:solidFill>
          <a:latin typeface="+mn-lt"/>
          <a:ea typeface="+mn-ea"/>
          <a:cs typeface="+mn-cs"/>
        </a:defRPr>
      </a:lvl4pPr>
      <a:lvl5pPr marL="1074738" indent="-266700" algn="l" rtl="0" eaLnBrk="1" fontAlgn="base" hangingPunct="1">
        <a:spcBef>
          <a:spcPct val="0"/>
        </a:spcBef>
        <a:spcAft>
          <a:spcPts val="400"/>
        </a:spcAft>
        <a:buBlip>
          <a:blip r:embed="rId8"/>
        </a:buBlip>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noChangeArrowheads="1"/>
          </p:cNvSpPr>
          <p:nvPr>
            <p:ph type="title"/>
          </p:nvPr>
        </p:nvSpPr>
        <p:spPr bwMode="auto">
          <a:xfrm>
            <a:off x="514350" y="495300"/>
            <a:ext cx="935355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p>
            <a:pPr lvl="0"/>
            <a:r>
              <a:rPr lang="en-GB" altLang="en-US"/>
              <a:t>Click to edit Master title style</a:t>
            </a:r>
          </a:p>
        </p:txBody>
      </p:sp>
      <p:sp>
        <p:nvSpPr>
          <p:cNvPr id="2051" name="Text Placeholder 2"/>
          <p:cNvSpPr>
            <a:spLocks noGrp="1" noChangeArrowheads="1"/>
          </p:cNvSpPr>
          <p:nvPr>
            <p:ph type="body" idx="1"/>
          </p:nvPr>
        </p:nvSpPr>
        <p:spPr bwMode="auto">
          <a:xfrm>
            <a:off x="522288" y="1709738"/>
            <a:ext cx="9353550"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 name="Date Placeholder 3">
            <a:extLst>
              <a:ext uri="{FF2B5EF4-FFF2-40B4-BE49-F238E27FC236}">
                <a16:creationId xmlns:a16="http://schemas.microsoft.com/office/drawing/2014/main" id="{4582DF6C-BE55-4C0A-919C-08176937FEC1}"/>
              </a:ext>
            </a:extLst>
          </p:cNvPr>
          <p:cNvSpPr>
            <a:spLocks noGrp="1"/>
          </p:cNvSpPr>
          <p:nvPr>
            <p:ph type="dt" sz="half" idx="2"/>
          </p:nvPr>
        </p:nvSpPr>
        <p:spPr>
          <a:xfrm>
            <a:off x="5195888" y="6180138"/>
            <a:ext cx="1227137"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a:lvl1pPr>
          </a:lstStyle>
          <a:p>
            <a:fld id="{2B0F53F2-7EB6-4D95-B84C-8A3EE9AFCB9B}" type="datetimeFigureOut">
              <a:rPr lang="en-GB" altLang="en-US"/>
              <a:pPr/>
              <a:t>13/06/2024</a:t>
            </a:fld>
            <a:endParaRPr lang="en-GB" altLang="en-US" dirty="0"/>
          </a:p>
        </p:txBody>
      </p:sp>
      <p:sp>
        <p:nvSpPr>
          <p:cNvPr id="5" name="Footer Placeholder 4">
            <a:extLst>
              <a:ext uri="{FF2B5EF4-FFF2-40B4-BE49-F238E27FC236}">
                <a16:creationId xmlns:a16="http://schemas.microsoft.com/office/drawing/2014/main" id="{A92BAF55-9233-482A-AD6F-4A5FCB6319F0}"/>
              </a:ext>
            </a:extLst>
          </p:cNvPr>
          <p:cNvSpPr>
            <a:spLocks noGrp="1"/>
          </p:cNvSpPr>
          <p:nvPr>
            <p:ph type="ftr" sz="quarter" idx="3"/>
          </p:nvPr>
        </p:nvSpPr>
        <p:spPr>
          <a:xfrm>
            <a:off x="6423025" y="6180138"/>
            <a:ext cx="2911475"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lvl1pPr>
          </a:lstStyle>
          <a:p>
            <a:endParaRPr lang="en-GB" altLang="en-US" dirty="0"/>
          </a:p>
        </p:txBody>
      </p:sp>
      <p:sp>
        <p:nvSpPr>
          <p:cNvPr id="6" name="Slide Number Placeholder 5">
            <a:extLst>
              <a:ext uri="{FF2B5EF4-FFF2-40B4-BE49-F238E27FC236}">
                <a16:creationId xmlns:a16="http://schemas.microsoft.com/office/drawing/2014/main" id="{3AB61542-31CA-488B-829E-5ECB8DAECC24}"/>
              </a:ext>
            </a:extLst>
          </p:cNvPr>
          <p:cNvSpPr>
            <a:spLocks noGrp="1"/>
          </p:cNvSpPr>
          <p:nvPr>
            <p:ph type="sldNum" sz="quarter" idx="4"/>
          </p:nvPr>
        </p:nvSpPr>
        <p:spPr>
          <a:xfrm>
            <a:off x="9432925" y="6180138"/>
            <a:ext cx="43497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b="1"/>
            </a:lvl1pPr>
          </a:lstStyle>
          <a:p>
            <a:fld id="{6DF29BAA-AF25-4105-A375-BB09B54D0AAE}" type="slidenum">
              <a:rPr lang="en-GB" altLang="en-US"/>
              <a:pPr/>
              <a:t>‹#›</a:t>
            </a:fld>
            <a:endParaRPr lang="en-GB" altLang="en-US" dirty="0"/>
          </a:p>
        </p:txBody>
      </p:sp>
      <p:pic>
        <p:nvPicPr>
          <p:cNvPr id="2055"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350" y="5614988"/>
            <a:ext cx="300037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85450" y="5969000"/>
            <a:ext cx="10922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75813" y="0"/>
            <a:ext cx="2508250"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1" r:id="rId3"/>
  </p:sldLayoutIdLst>
  <p:txStyles>
    <p:titleStyle>
      <a:lvl1pPr algn="l" rtl="0" fontAlgn="base">
        <a:spcBef>
          <a:spcPct val="0"/>
        </a:spcBef>
        <a:spcAft>
          <a:spcPct val="0"/>
        </a:spcAft>
        <a:defRPr sz="2800" b="1" kern="1200">
          <a:solidFill>
            <a:schemeClr val="tx1"/>
          </a:solidFill>
          <a:latin typeface="+mj-lt"/>
          <a:ea typeface="+mj-ea"/>
          <a:cs typeface="+mj-cs"/>
        </a:defRPr>
      </a:lvl1pPr>
      <a:lvl2pPr algn="l" rtl="0" fontAlgn="base">
        <a:spcBef>
          <a:spcPct val="0"/>
        </a:spcBef>
        <a:spcAft>
          <a:spcPct val="0"/>
        </a:spcAft>
        <a:defRPr sz="2800" b="1">
          <a:solidFill>
            <a:schemeClr val="tx1"/>
          </a:solidFill>
          <a:latin typeface="Arial" charset="0"/>
        </a:defRPr>
      </a:lvl2pPr>
      <a:lvl3pPr algn="l" rtl="0" fontAlgn="base">
        <a:spcBef>
          <a:spcPct val="0"/>
        </a:spcBef>
        <a:spcAft>
          <a:spcPct val="0"/>
        </a:spcAft>
        <a:defRPr sz="2800" b="1">
          <a:solidFill>
            <a:schemeClr val="tx1"/>
          </a:solidFill>
          <a:latin typeface="Arial" charset="0"/>
        </a:defRPr>
      </a:lvl3pPr>
      <a:lvl4pPr algn="l" rtl="0" fontAlgn="base">
        <a:spcBef>
          <a:spcPct val="0"/>
        </a:spcBef>
        <a:spcAft>
          <a:spcPct val="0"/>
        </a:spcAft>
        <a:defRPr sz="2800" b="1">
          <a:solidFill>
            <a:schemeClr val="tx1"/>
          </a:solidFill>
          <a:latin typeface="Arial" charset="0"/>
        </a:defRPr>
      </a:lvl4pPr>
      <a:lvl5pPr algn="l" rtl="0" fontAlgn="base">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p:titleStyle>
    <p:bodyStyle>
      <a:lvl1pPr algn="l" rtl="0" fontAlgn="base">
        <a:spcBef>
          <a:spcPct val="0"/>
        </a:spcBef>
        <a:spcAft>
          <a:spcPts val="400"/>
        </a:spcAft>
        <a:buFont typeface="Arial" charset="0"/>
        <a:defRPr sz="2200" b="1" kern="1200">
          <a:solidFill>
            <a:schemeClr val="tx1"/>
          </a:solidFill>
          <a:latin typeface="+mn-lt"/>
          <a:ea typeface="+mn-ea"/>
          <a:cs typeface="+mn-cs"/>
        </a:defRPr>
      </a:lvl1pPr>
      <a:lvl2pPr marL="266700" indent="-266700" algn="l" rtl="0" fontAlgn="base">
        <a:spcBef>
          <a:spcPct val="0"/>
        </a:spcBef>
        <a:spcAft>
          <a:spcPts val="400"/>
        </a:spcAft>
        <a:buBlip>
          <a:blip r:embed="rId8"/>
        </a:buBlip>
        <a:defRPr sz="2200" kern="1200">
          <a:solidFill>
            <a:schemeClr val="tx1"/>
          </a:solidFill>
          <a:latin typeface="+mn-lt"/>
          <a:ea typeface="+mn-ea"/>
          <a:cs typeface="+mn-cs"/>
        </a:defRPr>
      </a:lvl2pPr>
      <a:lvl3pPr marL="541338" indent="-274638" algn="l" rtl="0" fontAlgn="base">
        <a:spcBef>
          <a:spcPct val="0"/>
        </a:spcBef>
        <a:spcAft>
          <a:spcPts val="400"/>
        </a:spcAft>
        <a:buBlip>
          <a:blip r:embed="rId8"/>
        </a:buBlip>
        <a:defRPr sz="2200" kern="1200">
          <a:solidFill>
            <a:schemeClr val="tx1"/>
          </a:solidFill>
          <a:latin typeface="+mn-lt"/>
          <a:ea typeface="+mn-ea"/>
          <a:cs typeface="+mn-cs"/>
        </a:defRPr>
      </a:lvl3pPr>
      <a:lvl4pPr marL="808038" indent="-266700" algn="l" rtl="0" fontAlgn="base">
        <a:spcBef>
          <a:spcPct val="0"/>
        </a:spcBef>
        <a:spcAft>
          <a:spcPts val="400"/>
        </a:spcAft>
        <a:buBlip>
          <a:blip r:embed="rId8"/>
        </a:buBlip>
        <a:defRPr sz="2200" kern="1200">
          <a:solidFill>
            <a:schemeClr val="tx1"/>
          </a:solidFill>
          <a:latin typeface="+mn-lt"/>
          <a:ea typeface="+mn-ea"/>
          <a:cs typeface="+mn-cs"/>
        </a:defRPr>
      </a:lvl4pPr>
      <a:lvl5pPr marL="1074738" indent="-266700" algn="l" rtl="0" fontAlgn="base">
        <a:spcBef>
          <a:spcPct val="0"/>
        </a:spcBef>
        <a:spcAft>
          <a:spcPts val="400"/>
        </a:spcAft>
        <a:buBlip>
          <a:blip r:embed="rId8"/>
        </a:buBlip>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noChangeArrowheads="1"/>
          </p:cNvSpPr>
          <p:nvPr>
            <p:ph type="ctrTitle"/>
          </p:nvPr>
        </p:nvSpPr>
        <p:spPr>
          <a:xfrm>
            <a:off x="515938" y="2791352"/>
            <a:ext cx="8863567" cy="1711325"/>
          </a:xfrm>
        </p:spPr>
        <p:txBody>
          <a:bodyPr>
            <a:normAutofit/>
          </a:bodyPr>
          <a:lstStyle/>
          <a:p>
            <a:r>
              <a:rPr lang="en-GB" sz="4000" dirty="0">
                <a:solidFill>
                  <a:schemeClr val="accent1">
                    <a:lumMod val="75000"/>
                  </a:schemeClr>
                </a:solidFill>
                <a:latin typeface="Calibri" panose="020F0502020204030204" pitchFamily="34" charset="0"/>
                <a:cs typeface="Calibri" panose="020F0502020204030204" pitchFamily="34" charset="0"/>
              </a:rPr>
              <a:t>WRES and WDES Data 2024</a:t>
            </a:r>
            <a:endParaRPr lang="en-GB" altLang="en-US"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C6C426F4-C6E4-42B0-9536-3964211C22E0}"/>
              </a:ext>
            </a:extLst>
          </p:cNvPr>
          <p:cNvSpPr>
            <a:spLocks noGrp="1"/>
          </p:cNvSpPr>
          <p:nvPr>
            <p:ph type="subTitle" idx="1"/>
          </p:nvPr>
        </p:nvSpPr>
        <p:spPr>
          <a:xfrm>
            <a:off x="515938" y="5867400"/>
            <a:ext cx="4679950" cy="400110"/>
          </a:xfrm>
        </p:spPr>
        <p:txBody>
          <a:bodyPr/>
          <a:lstStyle/>
          <a:p>
            <a:pPr fontAlgn="auto">
              <a:spcBef>
                <a:spcPts val="0"/>
              </a:spcBef>
              <a:buFont typeface="Arial" panose="020B0604020202020204" pitchFamily="34" charset="0"/>
              <a:buNone/>
              <a:defRPr/>
            </a:pPr>
            <a:r>
              <a:rPr lang="en-GB" dirty="0">
                <a:latin typeface="Calibri" panose="020F0502020204030204" pitchFamily="34" charset="0"/>
                <a:cs typeface="Calibri" panose="020F0502020204030204" pitchFamily="34" charset="0"/>
              </a:rPr>
              <a:t>May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8145" y="221673"/>
            <a:ext cx="7296728" cy="461665"/>
          </a:xfrm>
          <a:prstGeom prst="rect">
            <a:avLst/>
          </a:prstGeom>
          <a:noFill/>
        </p:spPr>
        <p:txBody>
          <a:bodyPr wrap="square" rtlCol="0">
            <a:spAutoFit/>
          </a:bodyPr>
          <a:lstStyle/>
          <a:p>
            <a:r>
              <a:rPr lang="en-GB" sz="2400" b="1" dirty="0">
                <a:latin typeface="Calibri" panose="020F0502020204030204" pitchFamily="34" charset="0"/>
                <a:cs typeface="Calibri" panose="020F0502020204030204" pitchFamily="34" charset="0"/>
              </a:rPr>
              <a:t>Our data – WDES Indicators 6-10</a:t>
            </a:r>
          </a:p>
        </p:txBody>
      </p:sp>
      <p:sp>
        <p:nvSpPr>
          <p:cNvPr id="7" name="TextBox 6"/>
          <p:cNvSpPr txBox="1"/>
          <p:nvPr/>
        </p:nvSpPr>
        <p:spPr>
          <a:xfrm>
            <a:off x="4386263" y="5857875"/>
            <a:ext cx="5900737" cy="646331"/>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NB: Please note that National Data for 2023/2024 has not yet been published</a:t>
            </a:r>
          </a:p>
        </p:txBody>
      </p:sp>
      <p:graphicFrame>
        <p:nvGraphicFramePr>
          <p:cNvPr id="4" name="Content Placeholder 3">
            <a:extLst>
              <a:ext uri="{FF2B5EF4-FFF2-40B4-BE49-F238E27FC236}">
                <a16:creationId xmlns:a16="http://schemas.microsoft.com/office/drawing/2014/main" id="{FCB6AF19-4F33-A4B8-1612-F446DC06D928}"/>
              </a:ext>
            </a:extLst>
          </p:cNvPr>
          <p:cNvGraphicFramePr>
            <a:graphicFrameLocks noGrp="1"/>
          </p:cNvGraphicFramePr>
          <p:nvPr>
            <p:ph idx="1"/>
            <p:extLst>
              <p:ext uri="{D42A27DB-BD31-4B8C-83A1-F6EECF244321}">
                <p14:modId xmlns:p14="http://schemas.microsoft.com/office/powerpoint/2010/main" val="4073770512"/>
              </p:ext>
            </p:extLst>
          </p:nvPr>
        </p:nvGraphicFramePr>
        <p:xfrm>
          <a:off x="230819" y="1012055"/>
          <a:ext cx="10599941" cy="4270160"/>
        </p:xfrm>
        <a:graphic>
          <a:graphicData uri="http://schemas.openxmlformats.org/drawingml/2006/table">
            <a:tbl>
              <a:tblPr>
                <a:tableStyleId>{5C22544A-7EE6-4342-B048-85BDC9FD1C3A}</a:tableStyleId>
              </a:tblPr>
              <a:tblGrid>
                <a:gridCol w="886890">
                  <a:extLst>
                    <a:ext uri="{9D8B030D-6E8A-4147-A177-3AD203B41FA5}">
                      <a16:colId xmlns:a16="http://schemas.microsoft.com/office/drawing/2014/main" val="416390962"/>
                    </a:ext>
                  </a:extLst>
                </a:gridCol>
                <a:gridCol w="3504818">
                  <a:extLst>
                    <a:ext uri="{9D8B030D-6E8A-4147-A177-3AD203B41FA5}">
                      <a16:colId xmlns:a16="http://schemas.microsoft.com/office/drawing/2014/main" val="3202934182"/>
                    </a:ext>
                  </a:extLst>
                </a:gridCol>
                <a:gridCol w="886890">
                  <a:extLst>
                    <a:ext uri="{9D8B030D-6E8A-4147-A177-3AD203B41FA5}">
                      <a16:colId xmlns:a16="http://schemas.microsoft.com/office/drawing/2014/main" val="2388601455"/>
                    </a:ext>
                  </a:extLst>
                </a:gridCol>
                <a:gridCol w="577013">
                  <a:extLst>
                    <a:ext uri="{9D8B030D-6E8A-4147-A177-3AD203B41FA5}">
                      <a16:colId xmlns:a16="http://schemas.microsoft.com/office/drawing/2014/main" val="660017958"/>
                    </a:ext>
                  </a:extLst>
                </a:gridCol>
                <a:gridCol w="577013">
                  <a:extLst>
                    <a:ext uri="{9D8B030D-6E8A-4147-A177-3AD203B41FA5}">
                      <a16:colId xmlns:a16="http://schemas.microsoft.com/office/drawing/2014/main" val="676713551"/>
                    </a:ext>
                  </a:extLst>
                </a:gridCol>
                <a:gridCol w="577013">
                  <a:extLst>
                    <a:ext uri="{9D8B030D-6E8A-4147-A177-3AD203B41FA5}">
                      <a16:colId xmlns:a16="http://schemas.microsoft.com/office/drawing/2014/main" val="3722234832"/>
                    </a:ext>
                  </a:extLst>
                </a:gridCol>
                <a:gridCol w="577013">
                  <a:extLst>
                    <a:ext uri="{9D8B030D-6E8A-4147-A177-3AD203B41FA5}">
                      <a16:colId xmlns:a16="http://schemas.microsoft.com/office/drawing/2014/main" val="1454538106"/>
                    </a:ext>
                  </a:extLst>
                </a:gridCol>
                <a:gridCol w="598384">
                  <a:extLst>
                    <a:ext uri="{9D8B030D-6E8A-4147-A177-3AD203B41FA5}">
                      <a16:colId xmlns:a16="http://schemas.microsoft.com/office/drawing/2014/main" val="4293698158"/>
                    </a:ext>
                  </a:extLst>
                </a:gridCol>
                <a:gridCol w="512900">
                  <a:extLst>
                    <a:ext uri="{9D8B030D-6E8A-4147-A177-3AD203B41FA5}">
                      <a16:colId xmlns:a16="http://schemas.microsoft.com/office/drawing/2014/main" val="797504821"/>
                    </a:ext>
                  </a:extLst>
                </a:gridCol>
                <a:gridCol w="662497">
                  <a:extLst>
                    <a:ext uri="{9D8B030D-6E8A-4147-A177-3AD203B41FA5}">
                      <a16:colId xmlns:a16="http://schemas.microsoft.com/office/drawing/2014/main" val="2468658038"/>
                    </a:ext>
                  </a:extLst>
                </a:gridCol>
                <a:gridCol w="662497">
                  <a:extLst>
                    <a:ext uri="{9D8B030D-6E8A-4147-A177-3AD203B41FA5}">
                      <a16:colId xmlns:a16="http://schemas.microsoft.com/office/drawing/2014/main" val="2227502693"/>
                    </a:ext>
                  </a:extLst>
                </a:gridCol>
                <a:gridCol w="577013">
                  <a:extLst>
                    <a:ext uri="{9D8B030D-6E8A-4147-A177-3AD203B41FA5}">
                      <a16:colId xmlns:a16="http://schemas.microsoft.com/office/drawing/2014/main" val="3086930704"/>
                    </a:ext>
                  </a:extLst>
                </a:gridCol>
              </a:tblGrid>
              <a:tr h="203818">
                <a:tc rowSpan="2">
                  <a:txBody>
                    <a:bodyPr/>
                    <a:lstStyle/>
                    <a:p>
                      <a:pPr algn="r" fontAlgn="ctr"/>
                      <a:r>
                        <a:rPr lang="en-GB" sz="900" u="none" strike="noStrike">
                          <a:effectLst/>
                        </a:rPr>
                        <a:t>6</a:t>
                      </a:r>
                      <a:endParaRPr lang="en-GB" sz="900" b="1" i="0" u="none" strike="noStrike">
                        <a:solidFill>
                          <a:srgbClr val="000000"/>
                        </a:solidFill>
                        <a:effectLst/>
                        <a:latin typeface="Calibri" panose="020F0502020204030204" pitchFamily="34" charset="0"/>
                      </a:endParaRPr>
                    </a:p>
                  </a:txBody>
                  <a:tcPr marL="5029" marR="5029" marT="5029" marB="0" anchor="ctr"/>
                </a:tc>
                <a:tc rowSpan="2">
                  <a:txBody>
                    <a:bodyPr/>
                    <a:lstStyle/>
                    <a:p>
                      <a:pPr algn="l" fontAlgn="b"/>
                      <a:r>
                        <a:rPr lang="en-GB" sz="900" u="none" strike="noStrike">
                          <a:effectLst/>
                        </a:rPr>
                        <a:t>Percentage of Disabled staff compared to non-disabled staff saying that they have felt pressure from their manager to come to work, despite not feeling well enough to perform their duties.</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l" fontAlgn="b"/>
                      <a:r>
                        <a:rPr lang="en-GB" sz="900" u="none" strike="noStrike">
                          <a:effectLst/>
                        </a:rPr>
                        <a:t>Disabled</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32.0%</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31.3%</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29.9%</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27.70%</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36.4%</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39.0%</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42.7%</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35.4%</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37.5%</a:t>
                      </a:r>
                      <a:endParaRPr lang="en-GB" sz="900" b="0" i="0" u="none" strike="noStrike">
                        <a:solidFill>
                          <a:srgbClr val="000000"/>
                        </a:solidFill>
                        <a:effectLst/>
                        <a:latin typeface="Calibri" panose="020F0502020204030204" pitchFamily="34" charset="0"/>
                      </a:endParaRPr>
                    </a:p>
                  </a:txBody>
                  <a:tcPr marL="5029" marR="5029" marT="5029" marB="0" anchor="b"/>
                </a:tc>
                <a:extLst>
                  <a:ext uri="{0D108BD9-81ED-4DB2-BD59-A6C34878D82A}">
                    <a16:rowId xmlns:a16="http://schemas.microsoft.com/office/drawing/2014/main" val="2532042641"/>
                  </a:ext>
                </a:extLst>
              </a:tr>
              <a:tr h="569986">
                <a:tc vMerge="1">
                  <a:txBody>
                    <a:bodyPr/>
                    <a:lstStyle/>
                    <a:p>
                      <a:endParaRPr lang="en-GB"/>
                    </a:p>
                  </a:txBody>
                  <a:tcPr/>
                </a:tc>
                <a:tc vMerge="1">
                  <a:txBody>
                    <a:bodyPr/>
                    <a:lstStyle/>
                    <a:p>
                      <a:endParaRPr lang="en-GB"/>
                    </a:p>
                  </a:txBody>
                  <a:tcPr/>
                </a:tc>
                <a:tc>
                  <a:txBody>
                    <a:bodyPr/>
                    <a:lstStyle/>
                    <a:p>
                      <a:pPr algn="l" fontAlgn="b"/>
                      <a:r>
                        <a:rPr lang="en-GB" sz="900" u="none" strike="noStrike">
                          <a:effectLst/>
                        </a:rPr>
                        <a:t>Non-Disabled</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23.0%</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23.0%</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22.1%</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19.90%</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22.3%</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27.4%</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28.4%</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26.7%</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24.6%</a:t>
                      </a:r>
                      <a:endParaRPr lang="en-GB" sz="900" b="0" i="0" u="none" strike="noStrike">
                        <a:solidFill>
                          <a:srgbClr val="000000"/>
                        </a:solidFill>
                        <a:effectLst/>
                        <a:latin typeface="Calibri" panose="020F0502020204030204" pitchFamily="34" charset="0"/>
                      </a:endParaRPr>
                    </a:p>
                  </a:txBody>
                  <a:tcPr marL="5029" marR="5029" marT="5029" marB="0" anchor="b"/>
                </a:tc>
                <a:extLst>
                  <a:ext uri="{0D108BD9-81ED-4DB2-BD59-A6C34878D82A}">
                    <a16:rowId xmlns:a16="http://schemas.microsoft.com/office/drawing/2014/main" val="1297170996"/>
                  </a:ext>
                </a:extLst>
              </a:tr>
              <a:tr h="358438">
                <a:tc rowSpan="2">
                  <a:txBody>
                    <a:bodyPr/>
                    <a:lstStyle/>
                    <a:p>
                      <a:pPr algn="r" fontAlgn="ctr"/>
                      <a:r>
                        <a:rPr lang="en-GB" sz="900" u="none" strike="noStrike">
                          <a:effectLst/>
                        </a:rPr>
                        <a:t>7</a:t>
                      </a:r>
                      <a:endParaRPr lang="en-GB" sz="900" b="1" i="0" u="none" strike="noStrike">
                        <a:solidFill>
                          <a:srgbClr val="000000"/>
                        </a:solidFill>
                        <a:effectLst/>
                        <a:latin typeface="Calibri" panose="020F0502020204030204" pitchFamily="34" charset="0"/>
                      </a:endParaRPr>
                    </a:p>
                  </a:txBody>
                  <a:tcPr marL="5029" marR="5029" marT="5029" marB="0" anchor="ctr"/>
                </a:tc>
                <a:tc rowSpan="2">
                  <a:txBody>
                    <a:bodyPr/>
                    <a:lstStyle/>
                    <a:p>
                      <a:pPr algn="l" fontAlgn="b"/>
                      <a:r>
                        <a:rPr lang="en-GB" sz="900" u="none" strike="noStrike">
                          <a:effectLst/>
                        </a:rPr>
                        <a:t>Percentage of Disabled staff compared to non-disabled staff saying that they are satisfied with the extent to which their organisation values their work.</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l" fontAlgn="b"/>
                      <a:r>
                        <a:rPr lang="en-GB" sz="900" u="none" strike="noStrike">
                          <a:effectLst/>
                        </a:rPr>
                        <a:t>Disabled</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37.2%</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39.2%</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35.1%</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35.20%</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45.5%</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51.3%</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36.6%</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33.5%</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31.9%</a:t>
                      </a:r>
                      <a:endParaRPr lang="en-GB" sz="900" b="0" i="0" u="none" strike="noStrike">
                        <a:solidFill>
                          <a:srgbClr val="000000"/>
                        </a:solidFill>
                        <a:effectLst/>
                        <a:latin typeface="Calibri" panose="020F0502020204030204" pitchFamily="34" charset="0"/>
                      </a:endParaRPr>
                    </a:p>
                  </a:txBody>
                  <a:tcPr marL="5029" marR="5029" marT="5029" marB="0" anchor="b"/>
                </a:tc>
                <a:extLst>
                  <a:ext uri="{0D108BD9-81ED-4DB2-BD59-A6C34878D82A}">
                    <a16:rowId xmlns:a16="http://schemas.microsoft.com/office/drawing/2014/main" val="1824555864"/>
                  </a:ext>
                </a:extLst>
              </a:tr>
              <a:tr h="337354">
                <a:tc vMerge="1">
                  <a:txBody>
                    <a:bodyPr/>
                    <a:lstStyle/>
                    <a:p>
                      <a:endParaRPr lang="en-GB"/>
                    </a:p>
                  </a:txBody>
                  <a:tcPr/>
                </a:tc>
                <a:tc vMerge="1">
                  <a:txBody>
                    <a:bodyPr/>
                    <a:lstStyle/>
                    <a:p>
                      <a:endParaRPr lang="en-GB"/>
                    </a:p>
                  </a:txBody>
                  <a:tcPr/>
                </a:tc>
                <a:tc>
                  <a:txBody>
                    <a:bodyPr/>
                    <a:lstStyle/>
                    <a:p>
                      <a:pPr algn="l" fontAlgn="b"/>
                      <a:r>
                        <a:rPr lang="en-GB" sz="900" u="none" strike="noStrike">
                          <a:effectLst/>
                        </a:rPr>
                        <a:t>Non-Disabled</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47.9%</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50.5%</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44.9%</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45%</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53.6%</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56.5%</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48.3%</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46.7%</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50.3%</a:t>
                      </a:r>
                      <a:endParaRPr lang="en-GB" sz="900" b="0" i="0" u="none" strike="noStrike">
                        <a:solidFill>
                          <a:srgbClr val="000000"/>
                        </a:solidFill>
                        <a:effectLst/>
                        <a:latin typeface="Calibri" panose="020F0502020204030204" pitchFamily="34" charset="0"/>
                      </a:endParaRPr>
                    </a:p>
                  </a:txBody>
                  <a:tcPr marL="5029" marR="5029" marT="5029" marB="0" anchor="b"/>
                </a:tc>
                <a:extLst>
                  <a:ext uri="{0D108BD9-81ED-4DB2-BD59-A6C34878D82A}">
                    <a16:rowId xmlns:a16="http://schemas.microsoft.com/office/drawing/2014/main" val="3196229250"/>
                  </a:ext>
                </a:extLst>
              </a:tr>
              <a:tr h="582110">
                <a:tc>
                  <a:txBody>
                    <a:bodyPr/>
                    <a:lstStyle/>
                    <a:p>
                      <a:pPr algn="r" fontAlgn="ctr"/>
                      <a:r>
                        <a:rPr lang="en-GB" sz="900" u="none" strike="noStrike">
                          <a:effectLst/>
                        </a:rPr>
                        <a:t>8</a:t>
                      </a:r>
                      <a:endParaRPr lang="en-GB" sz="900" b="1" i="0" u="none" strike="noStrike">
                        <a:solidFill>
                          <a:srgbClr val="000000"/>
                        </a:solidFill>
                        <a:effectLst/>
                        <a:latin typeface="Calibri" panose="020F0502020204030204" pitchFamily="34" charset="0"/>
                      </a:endParaRPr>
                    </a:p>
                  </a:txBody>
                  <a:tcPr marL="5029" marR="5029" marT="5029" marB="0" anchor="ctr"/>
                </a:tc>
                <a:tc>
                  <a:txBody>
                    <a:bodyPr/>
                    <a:lstStyle/>
                    <a:p>
                      <a:pPr algn="l" fontAlgn="b"/>
                      <a:r>
                        <a:rPr lang="en-GB" sz="900" u="none" strike="noStrike">
                          <a:effectLst/>
                        </a:rPr>
                        <a:t>Percentage of Disabled staff saying that their employer has made adequate adjustment(s) to enable them to carry out their work.</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72.4%</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76.6%</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72.2%</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73.40%</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66.3%</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66.3%</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62.5%</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64.8%</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61.4%</a:t>
                      </a:r>
                      <a:endParaRPr lang="en-GB" sz="900" b="0" i="0" u="none" strike="noStrike">
                        <a:solidFill>
                          <a:srgbClr val="000000"/>
                        </a:solidFill>
                        <a:effectLst/>
                        <a:latin typeface="Calibri" panose="020F0502020204030204" pitchFamily="34" charset="0"/>
                      </a:endParaRPr>
                    </a:p>
                  </a:txBody>
                  <a:tcPr marL="5029" marR="5029" marT="5029" marB="0" anchor="b"/>
                </a:tc>
                <a:extLst>
                  <a:ext uri="{0D108BD9-81ED-4DB2-BD59-A6C34878D82A}">
                    <a16:rowId xmlns:a16="http://schemas.microsoft.com/office/drawing/2014/main" val="3395035010"/>
                  </a:ext>
                </a:extLst>
              </a:tr>
              <a:tr h="203818">
                <a:tc rowSpan="2">
                  <a:txBody>
                    <a:bodyPr/>
                    <a:lstStyle/>
                    <a:p>
                      <a:pPr algn="r" fontAlgn="ctr"/>
                      <a:r>
                        <a:rPr lang="en-GB" sz="900" u="none" strike="noStrike">
                          <a:effectLst/>
                        </a:rPr>
                        <a:t>9a</a:t>
                      </a:r>
                      <a:endParaRPr lang="en-GB" sz="900" b="1" i="0" u="none" strike="noStrike">
                        <a:solidFill>
                          <a:srgbClr val="000000"/>
                        </a:solidFill>
                        <a:effectLst/>
                        <a:latin typeface="Calibri" panose="020F0502020204030204" pitchFamily="34" charset="0"/>
                      </a:endParaRPr>
                    </a:p>
                  </a:txBody>
                  <a:tcPr marL="5029" marR="5029" marT="5029" marB="0" anchor="ctr"/>
                </a:tc>
                <a:tc rowSpan="2">
                  <a:txBody>
                    <a:bodyPr/>
                    <a:lstStyle/>
                    <a:p>
                      <a:pPr algn="l" fontAlgn="ctr"/>
                      <a:r>
                        <a:rPr lang="en-GB" sz="900" u="none" strike="noStrike">
                          <a:effectLst/>
                        </a:rPr>
                        <a:t>The staff engagement score for Disabled staff, compared to non-disabled staff.</a:t>
                      </a:r>
                      <a:endParaRPr lang="en-GB" sz="900" b="0" i="0" u="none" strike="noStrike">
                        <a:solidFill>
                          <a:srgbClr val="000000"/>
                        </a:solidFill>
                        <a:effectLst/>
                        <a:latin typeface="Calibri" panose="020F0502020204030204" pitchFamily="34" charset="0"/>
                      </a:endParaRPr>
                    </a:p>
                  </a:txBody>
                  <a:tcPr marL="5029" marR="5029" marT="5029" marB="0" anchor="ctr"/>
                </a:tc>
                <a:tc>
                  <a:txBody>
                    <a:bodyPr/>
                    <a:lstStyle/>
                    <a:p>
                      <a:pPr algn="l" fontAlgn="b"/>
                      <a:r>
                        <a:rPr lang="en-GB" sz="900" u="none" strike="noStrike">
                          <a:effectLst/>
                        </a:rPr>
                        <a:t>Disabled</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6.60</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6.70</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6.50</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6.4</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7.10</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7.00</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6.5</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6.6</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6.5</a:t>
                      </a:r>
                      <a:endParaRPr lang="en-GB" sz="900" b="0" i="0" u="none" strike="noStrike">
                        <a:solidFill>
                          <a:srgbClr val="000000"/>
                        </a:solidFill>
                        <a:effectLst/>
                        <a:latin typeface="Calibri" panose="020F0502020204030204" pitchFamily="34" charset="0"/>
                      </a:endParaRPr>
                    </a:p>
                  </a:txBody>
                  <a:tcPr marL="5029" marR="5029" marT="5029" marB="0" anchor="b"/>
                </a:tc>
                <a:extLst>
                  <a:ext uri="{0D108BD9-81ED-4DB2-BD59-A6C34878D82A}">
                    <a16:rowId xmlns:a16="http://schemas.microsoft.com/office/drawing/2014/main" val="1543485893"/>
                  </a:ext>
                </a:extLst>
              </a:tr>
              <a:tr h="203818">
                <a:tc vMerge="1">
                  <a:txBody>
                    <a:bodyPr/>
                    <a:lstStyle/>
                    <a:p>
                      <a:endParaRPr lang="en-GB"/>
                    </a:p>
                  </a:txBody>
                  <a:tcPr/>
                </a:tc>
                <a:tc vMerge="1">
                  <a:txBody>
                    <a:bodyPr/>
                    <a:lstStyle/>
                    <a:p>
                      <a:endParaRPr lang="en-GB"/>
                    </a:p>
                  </a:txBody>
                  <a:tcPr/>
                </a:tc>
                <a:tc>
                  <a:txBody>
                    <a:bodyPr/>
                    <a:lstStyle/>
                    <a:p>
                      <a:pPr algn="l" fontAlgn="b"/>
                      <a:r>
                        <a:rPr lang="en-GB" sz="900" u="none" strike="noStrike">
                          <a:effectLst/>
                        </a:rPr>
                        <a:t>Non-Disabled</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7.10</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7.20</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7.00</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6.9</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7.40</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7.40</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7.2</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7.2</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7.2</a:t>
                      </a:r>
                      <a:endParaRPr lang="en-GB" sz="900" b="0" i="0" u="none" strike="noStrike">
                        <a:solidFill>
                          <a:srgbClr val="000000"/>
                        </a:solidFill>
                        <a:effectLst/>
                        <a:latin typeface="Calibri" panose="020F0502020204030204" pitchFamily="34" charset="0"/>
                      </a:endParaRPr>
                    </a:p>
                  </a:txBody>
                  <a:tcPr marL="5029" marR="5029" marT="5029" marB="0" anchor="b"/>
                </a:tc>
                <a:extLst>
                  <a:ext uri="{0D108BD9-81ED-4DB2-BD59-A6C34878D82A}">
                    <a16:rowId xmlns:a16="http://schemas.microsoft.com/office/drawing/2014/main" val="1062047865"/>
                  </a:ext>
                </a:extLst>
              </a:tr>
              <a:tr h="435749">
                <a:tc>
                  <a:txBody>
                    <a:bodyPr/>
                    <a:lstStyle/>
                    <a:p>
                      <a:pPr algn="r" fontAlgn="ctr"/>
                      <a:r>
                        <a:rPr lang="en-GB" sz="900" u="none" strike="noStrike">
                          <a:effectLst/>
                        </a:rPr>
                        <a:t>9b</a:t>
                      </a:r>
                      <a:endParaRPr lang="en-GB" sz="900" b="1" i="0" u="none" strike="noStrike">
                        <a:solidFill>
                          <a:srgbClr val="000000"/>
                        </a:solidFill>
                        <a:effectLst/>
                        <a:latin typeface="Calibri" panose="020F0502020204030204" pitchFamily="34" charset="0"/>
                      </a:endParaRPr>
                    </a:p>
                  </a:txBody>
                  <a:tcPr marL="5029" marR="5029" marT="5029" marB="0" anchor="ctr"/>
                </a:tc>
                <a:tc>
                  <a:txBody>
                    <a:bodyPr/>
                    <a:lstStyle/>
                    <a:p>
                      <a:pPr algn="l" fontAlgn="b"/>
                      <a:r>
                        <a:rPr lang="en-GB" sz="900" u="none" strike="noStrike">
                          <a:effectLst/>
                        </a:rPr>
                        <a:t>Has your Trust taken action to facilitate the voices of Disabled staff in your organisation to be heard?</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l" fontAlgn="b"/>
                      <a:r>
                        <a:rPr lang="en-GB" sz="900" u="none" strike="noStrike">
                          <a:effectLst/>
                        </a:rPr>
                        <a:t>Yes/No </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92.80%</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l" fontAlgn="b"/>
                      <a:r>
                        <a:rPr lang="en-GB" sz="900" u="none" strike="noStrike">
                          <a:effectLst/>
                        </a:rPr>
                        <a:t>NK</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99.50%</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100%</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l" fontAlgn="b"/>
                      <a:r>
                        <a:rPr lang="en-GB" sz="900" u="none" strike="noStrike">
                          <a:effectLst/>
                        </a:rPr>
                        <a:t>Yes</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l" fontAlgn="b"/>
                      <a:r>
                        <a:rPr lang="en-GB" sz="900" u="none" strike="noStrike">
                          <a:effectLst/>
                        </a:rPr>
                        <a:t>Yes</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l" fontAlgn="b"/>
                      <a:r>
                        <a:rPr lang="en-GB" sz="900" u="none" strike="noStrike">
                          <a:effectLst/>
                        </a:rPr>
                        <a:t>Yes</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l" fontAlgn="b"/>
                      <a:r>
                        <a:rPr lang="en-GB" sz="900" u="none" strike="noStrike">
                          <a:effectLst/>
                        </a:rPr>
                        <a:t>Yes</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l" fontAlgn="b"/>
                      <a:r>
                        <a:rPr lang="en-GB" sz="900" u="none" strike="noStrike">
                          <a:effectLst/>
                        </a:rPr>
                        <a:t>Yes</a:t>
                      </a:r>
                      <a:endParaRPr lang="en-GB" sz="900" b="0" i="0" u="none" strike="noStrike">
                        <a:solidFill>
                          <a:srgbClr val="000000"/>
                        </a:solidFill>
                        <a:effectLst/>
                        <a:latin typeface="Calibri" panose="020F0502020204030204" pitchFamily="34" charset="0"/>
                      </a:endParaRPr>
                    </a:p>
                  </a:txBody>
                  <a:tcPr marL="5029" marR="5029" marT="5029" marB="0" anchor="b"/>
                </a:tc>
                <a:extLst>
                  <a:ext uri="{0D108BD9-81ED-4DB2-BD59-A6C34878D82A}">
                    <a16:rowId xmlns:a16="http://schemas.microsoft.com/office/drawing/2014/main" val="308569452"/>
                  </a:ext>
                </a:extLst>
              </a:tr>
              <a:tr h="390417">
                <a:tc rowSpan="4">
                  <a:txBody>
                    <a:bodyPr/>
                    <a:lstStyle/>
                    <a:p>
                      <a:pPr algn="ctr" fontAlgn="ctr"/>
                      <a:r>
                        <a:rPr lang="en-GB" sz="900" u="none" strike="noStrike" dirty="0">
                          <a:effectLst/>
                        </a:rPr>
                        <a:t>10</a:t>
                      </a:r>
                      <a:endParaRPr lang="en-GB" sz="900" b="1" i="0" u="none" strike="noStrike" dirty="0">
                        <a:solidFill>
                          <a:srgbClr val="000000"/>
                        </a:solidFill>
                        <a:effectLst/>
                        <a:latin typeface="Calibri" panose="020F0502020204030204" pitchFamily="34" charset="0"/>
                      </a:endParaRPr>
                    </a:p>
                  </a:txBody>
                  <a:tcPr marL="5029" marR="5029" marT="5029" marB="0" anchor="ctr"/>
                </a:tc>
                <a:tc rowSpan="4">
                  <a:txBody>
                    <a:bodyPr/>
                    <a:lstStyle/>
                    <a:p>
                      <a:pPr algn="l" fontAlgn="ctr"/>
                      <a:r>
                        <a:rPr lang="en-GB" sz="900" u="none" strike="noStrike">
                          <a:effectLst/>
                        </a:rPr>
                        <a:t>Board representation</a:t>
                      </a:r>
                      <a:endParaRPr lang="en-GB" sz="900" b="0" i="0" u="none" strike="noStrike">
                        <a:solidFill>
                          <a:srgbClr val="000000"/>
                        </a:solidFill>
                        <a:effectLst/>
                        <a:latin typeface="Calibri" panose="020F0502020204030204" pitchFamily="34" charset="0"/>
                      </a:endParaRPr>
                    </a:p>
                  </a:txBody>
                  <a:tcPr marL="5029" marR="5029" marT="5029" marB="0" anchor="ctr"/>
                </a:tc>
                <a:tc>
                  <a:txBody>
                    <a:bodyPr/>
                    <a:lstStyle/>
                    <a:p>
                      <a:pPr algn="l" fontAlgn="b"/>
                      <a:r>
                        <a:rPr lang="en-GB" sz="900" u="none" strike="noStrike">
                          <a:effectLst/>
                        </a:rPr>
                        <a:t>Disabled - Voting</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2.80%</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3.60%</a:t>
                      </a:r>
                      <a:endParaRPr lang="en-GB" sz="900" b="0" i="0" u="none" strike="noStrike">
                        <a:solidFill>
                          <a:srgbClr val="000000"/>
                        </a:solidFill>
                        <a:effectLst/>
                        <a:latin typeface="Calibri" panose="020F0502020204030204" pitchFamily="34" charset="0"/>
                      </a:endParaRPr>
                    </a:p>
                  </a:txBody>
                  <a:tcPr marL="5029" marR="5029" marT="5029" marB="0" anchor="b"/>
                </a:tc>
                <a:tc rowSpan="4">
                  <a:txBody>
                    <a:bodyPr/>
                    <a:lstStyle/>
                    <a:p>
                      <a:pPr algn="ctr" fontAlgn="ctr"/>
                      <a:r>
                        <a:rPr lang="en-GB" sz="900" u="none" strike="noStrike">
                          <a:effectLst/>
                        </a:rPr>
                        <a:t>4.60%</a:t>
                      </a:r>
                      <a:endParaRPr lang="en-GB" sz="900" b="0" i="0" u="none" strike="noStrike">
                        <a:solidFill>
                          <a:srgbClr val="000000"/>
                        </a:solidFill>
                        <a:effectLst/>
                        <a:latin typeface="Calibri" panose="020F0502020204030204" pitchFamily="34" charset="0"/>
                      </a:endParaRPr>
                    </a:p>
                  </a:txBody>
                  <a:tcPr marL="5029" marR="5029" marT="5029" marB="0" anchor="ctr"/>
                </a:tc>
                <a:tc rowSpan="4">
                  <a:txBody>
                    <a:bodyPr/>
                    <a:lstStyle/>
                    <a:p>
                      <a:pPr algn="ctr" fontAlgn="b"/>
                      <a:r>
                        <a:rPr lang="en-GB" sz="900" u="none" strike="noStrike">
                          <a:effectLst/>
                        </a:rPr>
                        <a:t>5.70%</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0.0%</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6%</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6.3%</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0.0%</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0.0%</a:t>
                      </a:r>
                      <a:endParaRPr lang="en-GB" sz="900" b="0" i="0" u="none" strike="noStrike">
                        <a:solidFill>
                          <a:srgbClr val="000000"/>
                        </a:solidFill>
                        <a:effectLst/>
                        <a:latin typeface="Calibri" panose="020F0502020204030204" pitchFamily="34" charset="0"/>
                      </a:endParaRPr>
                    </a:p>
                  </a:txBody>
                  <a:tcPr marL="5029" marR="5029" marT="5029" marB="0" anchor="b"/>
                </a:tc>
                <a:extLst>
                  <a:ext uri="{0D108BD9-81ED-4DB2-BD59-A6C34878D82A}">
                    <a16:rowId xmlns:a16="http://schemas.microsoft.com/office/drawing/2014/main" val="2742983818"/>
                  </a:ext>
                </a:extLst>
              </a:tr>
              <a:tr h="203818">
                <a:tc vMerge="1">
                  <a:txBody>
                    <a:bodyPr/>
                    <a:lstStyle/>
                    <a:p>
                      <a:endParaRPr lang="en-GB"/>
                    </a:p>
                  </a:txBody>
                  <a:tcPr/>
                </a:tc>
                <a:tc vMerge="1">
                  <a:txBody>
                    <a:bodyPr/>
                    <a:lstStyle/>
                    <a:p>
                      <a:endParaRPr lang="en-GB"/>
                    </a:p>
                  </a:txBody>
                  <a:tcPr/>
                </a:tc>
                <a:tc>
                  <a:txBody>
                    <a:bodyPr/>
                    <a:lstStyle/>
                    <a:p>
                      <a:pPr algn="l" fontAlgn="b"/>
                      <a:r>
                        <a:rPr lang="en-GB" sz="900" u="none" strike="noStrike">
                          <a:effectLst/>
                        </a:rPr>
                        <a:t>Disabled - Non</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3.80%</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3.90%</a:t>
                      </a:r>
                      <a:endParaRPr lang="en-GB" sz="900" b="0" i="0" u="none" strike="noStrike">
                        <a:solidFill>
                          <a:srgbClr val="000000"/>
                        </a:solidFill>
                        <a:effectLst/>
                        <a:latin typeface="Calibri" panose="020F0502020204030204" pitchFamily="34" charset="0"/>
                      </a:endParaRPr>
                    </a:p>
                  </a:txBody>
                  <a:tcPr marL="5029" marR="5029" marT="5029" marB="0" anchor="b"/>
                </a:tc>
                <a:tc vMerge="1">
                  <a:txBody>
                    <a:bodyPr/>
                    <a:lstStyle/>
                    <a:p>
                      <a:endParaRPr lang="en-GB"/>
                    </a:p>
                  </a:txBody>
                  <a:tcPr/>
                </a:tc>
                <a:tc vMerge="1">
                  <a:txBody>
                    <a:bodyPr/>
                    <a:lstStyle/>
                    <a:p>
                      <a:endParaRPr lang="en-GB"/>
                    </a:p>
                  </a:txBody>
                  <a:tcPr/>
                </a:tc>
                <a:tc>
                  <a:txBody>
                    <a:bodyPr/>
                    <a:lstStyle/>
                    <a:p>
                      <a:pPr algn="r" fontAlgn="b"/>
                      <a:r>
                        <a:rPr lang="en-GB" sz="900" u="none" strike="noStrike">
                          <a:effectLst/>
                        </a:rPr>
                        <a:t>0.0%</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0%</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20.0%</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20.0%</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0.0%</a:t>
                      </a:r>
                      <a:endParaRPr lang="en-GB" sz="900" b="0" i="0" u="none" strike="noStrike">
                        <a:solidFill>
                          <a:srgbClr val="000000"/>
                        </a:solidFill>
                        <a:effectLst/>
                        <a:latin typeface="Calibri" panose="020F0502020204030204" pitchFamily="34" charset="0"/>
                      </a:endParaRPr>
                    </a:p>
                  </a:txBody>
                  <a:tcPr marL="5029" marR="5029" marT="5029" marB="0" anchor="b"/>
                </a:tc>
                <a:extLst>
                  <a:ext uri="{0D108BD9-81ED-4DB2-BD59-A6C34878D82A}">
                    <a16:rowId xmlns:a16="http://schemas.microsoft.com/office/drawing/2014/main" val="1087124325"/>
                  </a:ext>
                </a:extLst>
              </a:tr>
              <a:tr h="390417">
                <a:tc vMerge="1">
                  <a:txBody>
                    <a:bodyPr/>
                    <a:lstStyle/>
                    <a:p>
                      <a:endParaRPr lang="en-GB"/>
                    </a:p>
                  </a:txBody>
                  <a:tcPr/>
                </a:tc>
                <a:tc vMerge="1">
                  <a:txBody>
                    <a:bodyPr/>
                    <a:lstStyle/>
                    <a:p>
                      <a:endParaRPr lang="en-GB"/>
                    </a:p>
                  </a:txBody>
                  <a:tcPr/>
                </a:tc>
                <a:tc>
                  <a:txBody>
                    <a:bodyPr/>
                    <a:lstStyle/>
                    <a:p>
                      <a:pPr algn="l" fontAlgn="b"/>
                      <a:r>
                        <a:rPr lang="en-GB" sz="900" u="none" strike="noStrike">
                          <a:effectLst/>
                        </a:rPr>
                        <a:t>Disabled - Exec</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3.30%</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3.80%</a:t>
                      </a:r>
                      <a:endParaRPr lang="en-GB" sz="900" b="0" i="0" u="none" strike="noStrike">
                        <a:solidFill>
                          <a:srgbClr val="000000"/>
                        </a:solidFill>
                        <a:effectLst/>
                        <a:latin typeface="Calibri" panose="020F0502020204030204" pitchFamily="34" charset="0"/>
                      </a:endParaRPr>
                    </a:p>
                  </a:txBody>
                  <a:tcPr marL="5029" marR="5029" marT="5029" marB="0" anchor="b"/>
                </a:tc>
                <a:tc vMerge="1">
                  <a:txBody>
                    <a:bodyPr/>
                    <a:lstStyle/>
                    <a:p>
                      <a:endParaRPr lang="en-GB"/>
                    </a:p>
                  </a:txBody>
                  <a:tcPr/>
                </a:tc>
                <a:tc vMerge="1">
                  <a:txBody>
                    <a:bodyPr/>
                    <a:lstStyle/>
                    <a:p>
                      <a:endParaRPr lang="en-GB"/>
                    </a:p>
                  </a:txBody>
                  <a:tcPr/>
                </a:tc>
                <a:tc>
                  <a:txBody>
                    <a:bodyPr/>
                    <a:lstStyle/>
                    <a:p>
                      <a:pPr algn="r" fontAlgn="b"/>
                      <a:r>
                        <a:rPr lang="en-GB" sz="900" u="none" strike="noStrike">
                          <a:effectLst/>
                        </a:rPr>
                        <a:t>0.0%</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0%</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8.3%</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9.1%</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0.0%</a:t>
                      </a:r>
                      <a:endParaRPr lang="en-GB" sz="900" b="0" i="0" u="none" strike="noStrike">
                        <a:solidFill>
                          <a:srgbClr val="000000"/>
                        </a:solidFill>
                        <a:effectLst/>
                        <a:latin typeface="Calibri" panose="020F0502020204030204" pitchFamily="34" charset="0"/>
                      </a:endParaRPr>
                    </a:p>
                  </a:txBody>
                  <a:tcPr marL="5029" marR="5029" marT="5029" marB="0" anchor="b"/>
                </a:tc>
                <a:extLst>
                  <a:ext uri="{0D108BD9-81ED-4DB2-BD59-A6C34878D82A}">
                    <a16:rowId xmlns:a16="http://schemas.microsoft.com/office/drawing/2014/main" val="4062403038"/>
                  </a:ext>
                </a:extLst>
              </a:tr>
              <a:tr h="390417">
                <a:tc vMerge="1">
                  <a:txBody>
                    <a:bodyPr/>
                    <a:lstStyle/>
                    <a:p>
                      <a:endParaRPr lang="en-GB"/>
                    </a:p>
                  </a:txBody>
                  <a:tcPr/>
                </a:tc>
                <a:tc vMerge="1">
                  <a:txBody>
                    <a:bodyPr/>
                    <a:lstStyle/>
                    <a:p>
                      <a:endParaRPr lang="en-GB"/>
                    </a:p>
                  </a:txBody>
                  <a:tcPr/>
                </a:tc>
                <a:tc>
                  <a:txBody>
                    <a:bodyPr/>
                    <a:lstStyle/>
                    <a:p>
                      <a:pPr algn="l" fontAlgn="b"/>
                      <a:r>
                        <a:rPr lang="en-GB" sz="900" u="none" strike="noStrike">
                          <a:effectLst/>
                        </a:rPr>
                        <a:t>Disabled - NED</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2.70%</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3.60%</a:t>
                      </a:r>
                      <a:endParaRPr lang="en-GB" sz="900" b="0" i="0" u="none" strike="noStrike">
                        <a:solidFill>
                          <a:srgbClr val="000000"/>
                        </a:solidFill>
                        <a:effectLst/>
                        <a:latin typeface="Calibri" panose="020F0502020204030204" pitchFamily="34" charset="0"/>
                      </a:endParaRPr>
                    </a:p>
                  </a:txBody>
                  <a:tcPr marL="5029" marR="5029" marT="5029" marB="0" anchor="b"/>
                </a:tc>
                <a:tc vMerge="1">
                  <a:txBody>
                    <a:bodyPr/>
                    <a:lstStyle/>
                    <a:p>
                      <a:endParaRPr lang="en-GB"/>
                    </a:p>
                  </a:txBody>
                  <a:tcPr/>
                </a:tc>
                <a:tc vMerge="1">
                  <a:txBody>
                    <a:bodyPr/>
                    <a:lstStyle/>
                    <a:p>
                      <a:endParaRPr lang="en-GB"/>
                    </a:p>
                  </a:txBody>
                  <a:tcPr/>
                </a:tc>
                <a:tc>
                  <a:txBody>
                    <a:bodyPr/>
                    <a:lstStyle/>
                    <a:p>
                      <a:pPr algn="r" fontAlgn="b"/>
                      <a:r>
                        <a:rPr lang="en-GB" sz="900" u="none" strike="noStrike">
                          <a:effectLst/>
                        </a:rPr>
                        <a:t>0.0%</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11%</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11.1%</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0.0%</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dirty="0">
                          <a:effectLst/>
                        </a:rPr>
                        <a:t>0.0%</a:t>
                      </a:r>
                      <a:endParaRPr lang="en-GB" sz="900" b="0" i="0" u="none" strike="noStrike" dirty="0">
                        <a:solidFill>
                          <a:srgbClr val="000000"/>
                        </a:solidFill>
                        <a:effectLst/>
                        <a:latin typeface="Calibri" panose="020F0502020204030204" pitchFamily="34" charset="0"/>
                      </a:endParaRPr>
                    </a:p>
                  </a:txBody>
                  <a:tcPr marL="5029" marR="5029" marT="5029" marB="0" anchor="b"/>
                </a:tc>
                <a:extLst>
                  <a:ext uri="{0D108BD9-81ED-4DB2-BD59-A6C34878D82A}">
                    <a16:rowId xmlns:a16="http://schemas.microsoft.com/office/drawing/2014/main" val="758127641"/>
                  </a:ext>
                </a:extLst>
              </a:tr>
            </a:tbl>
          </a:graphicData>
        </a:graphic>
      </p:graphicFrame>
    </p:spTree>
    <p:extLst>
      <p:ext uri="{BB962C8B-B14F-4D97-AF65-F5344CB8AC3E}">
        <p14:creationId xmlns:p14="http://schemas.microsoft.com/office/powerpoint/2010/main" val="2065226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B10F7-3290-E48D-A49B-DD3597F75A22}"/>
              </a:ext>
            </a:extLst>
          </p:cNvPr>
          <p:cNvSpPr>
            <a:spLocks noGrp="1"/>
          </p:cNvSpPr>
          <p:nvPr>
            <p:ph type="title"/>
          </p:nvPr>
        </p:nvSpPr>
        <p:spPr>
          <a:xfrm>
            <a:off x="413766" y="147828"/>
            <a:ext cx="9353550" cy="1028700"/>
          </a:xfrm>
        </p:spPr>
        <p:txBody>
          <a:bodyPr/>
          <a:lstStyle/>
          <a:p>
            <a:r>
              <a:rPr lang="en-GB" dirty="0"/>
              <a:t>Our data – WDES insights </a:t>
            </a:r>
          </a:p>
        </p:txBody>
      </p:sp>
      <p:sp>
        <p:nvSpPr>
          <p:cNvPr id="3" name="Content Placeholder 2">
            <a:extLst>
              <a:ext uri="{FF2B5EF4-FFF2-40B4-BE49-F238E27FC236}">
                <a16:creationId xmlns:a16="http://schemas.microsoft.com/office/drawing/2014/main" id="{D26C86DF-7092-6D28-19C0-95873698DD25}"/>
              </a:ext>
            </a:extLst>
          </p:cNvPr>
          <p:cNvSpPr>
            <a:spLocks noGrp="1"/>
          </p:cNvSpPr>
          <p:nvPr>
            <p:ph idx="1"/>
          </p:nvPr>
        </p:nvSpPr>
        <p:spPr>
          <a:xfrm>
            <a:off x="413766" y="1078992"/>
            <a:ext cx="10559034" cy="4535424"/>
          </a:xfrm>
        </p:spPr>
        <p:txBody>
          <a:bodyPr/>
          <a:lstStyle/>
          <a:p>
            <a:r>
              <a:rPr lang="en-GB" dirty="0"/>
              <a:t>Indicator 1 – representation </a:t>
            </a:r>
          </a:p>
          <a:p>
            <a:r>
              <a:rPr lang="en-US" b="0" dirty="0"/>
              <a:t>• Our position has marginally improved Year on Year (YoY), we remain behind the national average.</a:t>
            </a:r>
          </a:p>
          <a:p>
            <a:r>
              <a:rPr lang="en-US" b="0" dirty="0"/>
              <a:t>• Numbers are small and representation is therefore fragile.</a:t>
            </a:r>
          </a:p>
          <a:p>
            <a:r>
              <a:rPr lang="en-US" b="0" dirty="0"/>
              <a:t>• Staff Survey data indicates 16.02% of respondents (circa 225 colleagues) have a long term condition or disability, suggesting colleagues are under declaring on ESR (78 declared on ESR).</a:t>
            </a:r>
          </a:p>
          <a:p>
            <a:endParaRPr lang="en-US" b="0" dirty="0"/>
          </a:p>
          <a:p>
            <a:r>
              <a:rPr lang="en-US" dirty="0"/>
              <a:t>Indicator 2 - relative likelihood of non disabled candidates being appointed</a:t>
            </a:r>
          </a:p>
          <a:p>
            <a:r>
              <a:rPr lang="en-US" b="0" dirty="0"/>
              <a:t>• Our position has worsened since last year, and we will be putting actions in place. </a:t>
            </a:r>
          </a:p>
        </p:txBody>
      </p:sp>
    </p:spTree>
    <p:extLst>
      <p:ext uri="{BB962C8B-B14F-4D97-AF65-F5344CB8AC3E}">
        <p14:creationId xmlns:p14="http://schemas.microsoft.com/office/powerpoint/2010/main" val="1841939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B10F7-3290-E48D-A49B-DD3597F75A22}"/>
              </a:ext>
            </a:extLst>
          </p:cNvPr>
          <p:cNvSpPr>
            <a:spLocks noGrp="1"/>
          </p:cNvSpPr>
          <p:nvPr>
            <p:ph type="title"/>
          </p:nvPr>
        </p:nvSpPr>
        <p:spPr>
          <a:xfrm>
            <a:off x="313182" y="0"/>
            <a:ext cx="9353550" cy="1028700"/>
          </a:xfrm>
        </p:spPr>
        <p:txBody>
          <a:bodyPr/>
          <a:lstStyle/>
          <a:p>
            <a:r>
              <a:rPr lang="en-GB" dirty="0"/>
              <a:t>Our data WDES insights</a:t>
            </a:r>
          </a:p>
        </p:txBody>
      </p:sp>
      <p:sp>
        <p:nvSpPr>
          <p:cNvPr id="3" name="Content Placeholder 2">
            <a:extLst>
              <a:ext uri="{FF2B5EF4-FFF2-40B4-BE49-F238E27FC236}">
                <a16:creationId xmlns:a16="http://schemas.microsoft.com/office/drawing/2014/main" id="{D26C86DF-7092-6D28-19C0-95873698DD25}"/>
              </a:ext>
            </a:extLst>
          </p:cNvPr>
          <p:cNvSpPr>
            <a:spLocks noGrp="1"/>
          </p:cNvSpPr>
          <p:nvPr>
            <p:ph idx="1"/>
          </p:nvPr>
        </p:nvSpPr>
        <p:spPr>
          <a:xfrm>
            <a:off x="313182" y="1028700"/>
            <a:ext cx="10915650" cy="4713732"/>
          </a:xfrm>
        </p:spPr>
        <p:txBody>
          <a:bodyPr/>
          <a:lstStyle/>
          <a:p>
            <a:r>
              <a:rPr lang="en-US" dirty="0"/>
              <a:t>Indicator 3 - relative likelihood of disabled colleagues entering formal</a:t>
            </a:r>
          </a:p>
          <a:p>
            <a:r>
              <a:rPr lang="en-US" dirty="0"/>
              <a:t>capability</a:t>
            </a:r>
          </a:p>
          <a:p>
            <a:r>
              <a:rPr lang="en-US" b="0" dirty="0"/>
              <a:t>• Due to the small numbers, the data cannot be reported on. </a:t>
            </a:r>
          </a:p>
          <a:p>
            <a:r>
              <a:rPr lang="en-US" b="0" dirty="0"/>
              <a:t>• In line with revised reporting requirements, where trusts report less than 10 cases, the indicator is redacted for the purposes of public reporting.</a:t>
            </a:r>
          </a:p>
          <a:p>
            <a:endParaRPr lang="en-US" b="0" dirty="0"/>
          </a:p>
          <a:p>
            <a:r>
              <a:rPr lang="en-US" dirty="0"/>
              <a:t>Indicator 4-9a - staff survey data</a:t>
            </a:r>
          </a:p>
          <a:p>
            <a:pPr marL="342900" indent="-342900">
              <a:buFont typeface="Arial" panose="020B0604020202020204" pitchFamily="34" charset="0"/>
              <a:buChar char="•"/>
            </a:pPr>
            <a:r>
              <a:rPr lang="en-US" b="0" dirty="0"/>
              <a:t>Reports of Bullying, Harassment or abuse are higher for disabled colleagues than non-disabled colleagues, although Trust results are broadly in line with the national data for 2023. </a:t>
            </a:r>
            <a:endParaRPr lang="en-GB" b="0" dirty="0"/>
          </a:p>
        </p:txBody>
      </p:sp>
    </p:spTree>
    <p:extLst>
      <p:ext uri="{BB962C8B-B14F-4D97-AF65-F5344CB8AC3E}">
        <p14:creationId xmlns:p14="http://schemas.microsoft.com/office/powerpoint/2010/main" val="1419857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B10F7-3290-E48D-A49B-DD3597F75A22}"/>
              </a:ext>
            </a:extLst>
          </p:cNvPr>
          <p:cNvSpPr>
            <a:spLocks noGrp="1"/>
          </p:cNvSpPr>
          <p:nvPr>
            <p:ph type="title"/>
          </p:nvPr>
        </p:nvSpPr>
        <p:spPr>
          <a:xfrm>
            <a:off x="441198" y="0"/>
            <a:ext cx="9353550" cy="1028700"/>
          </a:xfrm>
        </p:spPr>
        <p:txBody>
          <a:bodyPr/>
          <a:lstStyle/>
          <a:p>
            <a:r>
              <a:rPr lang="en-GB" dirty="0"/>
              <a:t>Our data - WDES insights</a:t>
            </a:r>
          </a:p>
        </p:txBody>
      </p:sp>
      <p:sp>
        <p:nvSpPr>
          <p:cNvPr id="3" name="Content Placeholder 2">
            <a:extLst>
              <a:ext uri="{FF2B5EF4-FFF2-40B4-BE49-F238E27FC236}">
                <a16:creationId xmlns:a16="http://schemas.microsoft.com/office/drawing/2014/main" id="{D26C86DF-7092-6D28-19C0-95873698DD25}"/>
              </a:ext>
            </a:extLst>
          </p:cNvPr>
          <p:cNvSpPr>
            <a:spLocks noGrp="1"/>
          </p:cNvSpPr>
          <p:nvPr>
            <p:ph idx="1"/>
          </p:nvPr>
        </p:nvSpPr>
        <p:spPr>
          <a:xfrm>
            <a:off x="441198" y="1028700"/>
            <a:ext cx="11309604" cy="4494276"/>
          </a:xfrm>
        </p:spPr>
        <p:txBody>
          <a:bodyPr/>
          <a:lstStyle/>
          <a:p>
            <a:r>
              <a:rPr lang="en-US" dirty="0"/>
              <a:t>Indicator 4-9a - staff survey data</a:t>
            </a:r>
          </a:p>
          <a:p>
            <a:pPr algn="l"/>
            <a:endParaRPr lang="en-GB" sz="1800" b="0" i="0" u="none" strike="noStrike" baseline="0" dirty="0">
              <a:solidFill>
                <a:srgbClr val="000000"/>
              </a:solidFill>
              <a:latin typeface="Calibri" panose="020F0502020204030204" pitchFamily="34" charset="0"/>
            </a:endParaRPr>
          </a:p>
          <a:p>
            <a:pPr marL="342900" indent="-342900">
              <a:buFont typeface="Arial" panose="020B0604020202020204" pitchFamily="34" charset="0"/>
              <a:buChar char="•"/>
            </a:pPr>
            <a:r>
              <a:rPr lang="en-US" b="0" i="0" u="none" strike="noStrike" baseline="0" dirty="0">
                <a:solidFill>
                  <a:srgbClr val="000000"/>
                </a:solidFill>
              </a:rPr>
              <a:t>Disabled colleagues report lower levels of trust regarding equal opportunity for career progression or promotion, compared to last year this has decreased.</a:t>
            </a:r>
          </a:p>
          <a:p>
            <a:pPr marL="342900" indent="-342900">
              <a:buFont typeface="Arial" panose="020B0604020202020204" pitchFamily="34" charset="0"/>
              <a:buChar char="•"/>
            </a:pPr>
            <a:r>
              <a:rPr lang="en-US" b="0" i="0" u="none" strike="noStrike" baseline="0" dirty="0">
                <a:solidFill>
                  <a:srgbClr val="000000"/>
                </a:solidFill>
              </a:rPr>
              <a:t>Disabled colleagues are less likely to report feeling satisfied by the extent that their work is valued, and this has worsened YoY, bringing the Trust position </a:t>
            </a:r>
            <a:r>
              <a:rPr lang="en-US" b="0" dirty="0">
                <a:solidFill>
                  <a:srgbClr val="000000"/>
                </a:solidFill>
              </a:rPr>
              <a:t>lower than </a:t>
            </a:r>
            <a:r>
              <a:rPr lang="en-US" b="0" i="0" u="none" strike="noStrike" baseline="0" dirty="0">
                <a:solidFill>
                  <a:srgbClr val="000000"/>
                </a:solidFill>
              </a:rPr>
              <a:t>the national picture.</a:t>
            </a:r>
          </a:p>
          <a:p>
            <a:pPr marL="342900" indent="-342900">
              <a:buFont typeface="Arial" panose="020B0604020202020204" pitchFamily="34" charset="0"/>
              <a:buChar char="•"/>
            </a:pPr>
            <a:r>
              <a:rPr lang="en-US" b="0" i="0" u="none" strike="noStrike" baseline="0" dirty="0">
                <a:solidFill>
                  <a:srgbClr val="000000"/>
                </a:solidFill>
              </a:rPr>
              <a:t>Adequate reasonable adjustments reported as being in place has decreased, although still 12% points lower for the Trust than national data</a:t>
            </a:r>
          </a:p>
          <a:p>
            <a:pPr marL="342900" indent="-342900">
              <a:buFont typeface="Arial" panose="020B0604020202020204" pitchFamily="34" charset="0"/>
              <a:buChar char="•"/>
            </a:pPr>
            <a:r>
              <a:rPr lang="en-US" b="0" i="0" u="none" strike="noStrike" baseline="0" dirty="0">
                <a:solidFill>
                  <a:srgbClr val="000000"/>
                </a:solidFill>
              </a:rPr>
              <a:t>There remains a difference between Engagement scores for disabled versus non-disabled colleagues, in line with the national picture</a:t>
            </a:r>
          </a:p>
          <a:p>
            <a:endParaRPr lang="en-GB" dirty="0"/>
          </a:p>
        </p:txBody>
      </p:sp>
    </p:spTree>
    <p:extLst>
      <p:ext uri="{BB962C8B-B14F-4D97-AF65-F5344CB8AC3E}">
        <p14:creationId xmlns:p14="http://schemas.microsoft.com/office/powerpoint/2010/main" val="4081889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B10F7-3290-E48D-A49B-DD3597F75A22}"/>
              </a:ext>
            </a:extLst>
          </p:cNvPr>
          <p:cNvSpPr>
            <a:spLocks noGrp="1"/>
          </p:cNvSpPr>
          <p:nvPr>
            <p:ph type="title"/>
          </p:nvPr>
        </p:nvSpPr>
        <p:spPr>
          <a:xfrm>
            <a:off x="522288" y="166826"/>
            <a:ext cx="9353550" cy="1028700"/>
          </a:xfrm>
        </p:spPr>
        <p:txBody>
          <a:bodyPr/>
          <a:lstStyle/>
          <a:p>
            <a:r>
              <a:rPr lang="en-GB" dirty="0"/>
              <a:t>Our data - WDES insights</a:t>
            </a:r>
          </a:p>
        </p:txBody>
      </p:sp>
      <p:sp>
        <p:nvSpPr>
          <p:cNvPr id="3" name="Content Placeholder 2">
            <a:extLst>
              <a:ext uri="{FF2B5EF4-FFF2-40B4-BE49-F238E27FC236}">
                <a16:creationId xmlns:a16="http://schemas.microsoft.com/office/drawing/2014/main" id="{D26C86DF-7092-6D28-19C0-95873698DD25}"/>
              </a:ext>
            </a:extLst>
          </p:cNvPr>
          <p:cNvSpPr>
            <a:spLocks noGrp="1"/>
          </p:cNvSpPr>
          <p:nvPr>
            <p:ph idx="1"/>
          </p:nvPr>
        </p:nvSpPr>
        <p:spPr>
          <a:xfrm>
            <a:off x="522288" y="1074197"/>
            <a:ext cx="11282616" cy="4447713"/>
          </a:xfrm>
        </p:spPr>
        <p:txBody>
          <a:bodyPr/>
          <a:lstStyle/>
          <a:p>
            <a:r>
              <a:rPr lang="en-GB" b="1" i="0" u="none" strike="noStrike" baseline="0" dirty="0">
                <a:solidFill>
                  <a:srgbClr val="000000"/>
                </a:solidFill>
              </a:rPr>
              <a:t>Indicator 9b –employee voice</a:t>
            </a:r>
            <a:endParaRPr lang="en-GB" b="0" i="0" u="none" strike="noStrike" baseline="0" dirty="0">
              <a:solidFill>
                <a:srgbClr val="000000"/>
              </a:solidFill>
            </a:endParaRPr>
          </a:p>
          <a:p>
            <a:pPr marL="342900" indent="-342900">
              <a:buFont typeface="Arial" panose="020B0604020202020204" pitchFamily="34" charset="0"/>
              <a:buChar char="•"/>
            </a:pPr>
            <a:r>
              <a:rPr lang="en-US" b="0" i="0" u="none" strike="noStrike" baseline="0" dirty="0">
                <a:solidFill>
                  <a:srgbClr val="000000"/>
                </a:solidFill>
              </a:rPr>
              <a:t>Endorsed by the </a:t>
            </a:r>
            <a:r>
              <a:rPr lang="en-US" b="0" i="0" u="none" strike="noStrike" baseline="0" dirty="0" err="1">
                <a:solidFill>
                  <a:srgbClr val="000000"/>
                </a:solidFill>
              </a:rPr>
              <a:t>MoorAbilityStaff</a:t>
            </a:r>
            <a:r>
              <a:rPr lang="en-US" b="0" i="0" u="none" strike="noStrike" baseline="0" dirty="0">
                <a:solidFill>
                  <a:srgbClr val="000000"/>
                </a:solidFill>
              </a:rPr>
              <a:t> Network we were able to state that we have taken action to facilitate the voice of disabled colleagues – most evident in our work on Leadership Academy Programme and Reasonable Adjustments Guidance. We also have conducted qualitative survey to get insights t</a:t>
            </a:r>
            <a:r>
              <a:rPr lang="en-GB" b="0" i="0" u="none" strike="noStrike" baseline="0" dirty="0">
                <a:solidFill>
                  <a:srgbClr val="000000"/>
                </a:solidFill>
              </a:rPr>
              <a:t>o understand the lived experience of those working with a disability at MEH and to review staff survey and WDES results with qualitative data.</a:t>
            </a:r>
          </a:p>
          <a:p>
            <a:pPr marL="342900" indent="-342900">
              <a:buFont typeface="Arial" panose="020B0604020202020204" pitchFamily="34" charset="0"/>
              <a:buChar char="•"/>
            </a:pPr>
            <a:endParaRPr lang="en-US" b="0" i="0" u="none" strike="noStrike" baseline="0" dirty="0">
              <a:solidFill>
                <a:srgbClr val="000000"/>
              </a:solidFill>
            </a:endParaRPr>
          </a:p>
          <a:p>
            <a:endParaRPr lang="en-GB" b="0" i="0" u="none" strike="noStrike" baseline="0" dirty="0">
              <a:solidFill>
                <a:srgbClr val="000000"/>
              </a:solidFill>
            </a:endParaRPr>
          </a:p>
          <a:p>
            <a:r>
              <a:rPr lang="en-GB" b="1" i="0" u="none" strike="noStrike" baseline="0" dirty="0">
                <a:solidFill>
                  <a:srgbClr val="000000"/>
                </a:solidFill>
              </a:rPr>
              <a:t>Indicator 10 –Board representation</a:t>
            </a:r>
            <a:endParaRPr lang="en-GB" b="0" i="0" u="none" strike="noStrike" baseline="0" dirty="0">
              <a:solidFill>
                <a:srgbClr val="000000"/>
              </a:solidFill>
            </a:endParaRPr>
          </a:p>
          <a:p>
            <a:pPr marL="342900" indent="-342900">
              <a:buFont typeface="Arial" panose="020B0604020202020204" pitchFamily="34" charset="0"/>
              <a:buChar char="•"/>
            </a:pPr>
            <a:r>
              <a:rPr lang="en-US" b="0" i="0" u="none" strike="noStrike" baseline="0" dirty="0">
                <a:solidFill>
                  <a:srgbClr val="000000"/>
                </a:solidFill>
              </a:rPr>
              <a:t>This has not improved compared to last year. Our representation here has not improved.</a:t>
            </a:r>
          </a:p>
          <a:p>
            <a:endParaRPr lang="en-GB" dirty="0"/>
          </a:p>
        </p:txBody>
      </p:sp>
    </p:spTree>
    <p:extLst>
      <p:ext uri="{BB962C8B-B14F-4D97-AF65-F5344CB8AC3E}">
        <p14:creationId xmlns:p14="http://schemas.microsoft.com/office/powerpoint/2010/main" val="1944500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EFF4D-8D1B-5790-B276-E8352CB5D90A}"/>
              </a:ext>
            </a:extLst>
          </p:cNvPr>
          <p:cNvSpPr>
            <a:spLocks noGrp="1"/>
          </p:cNvSpPr>
          <p:nvPr>
            <p:ph type="title"/>
          </p:nvPr>
        </p:nvSpPr>
        <p:spPr/>
        <p:txBody>
          <a:bodyPr/>
          <a:lstStyle/>
          <a:p>
            <a:r>
              <a:rPr lang="en-GB" dirty="0"/>
              <a:t>Content</a:t>
            </a:r>
          </a:p>
        </p:txBody>
      </p:sp>
      <p:sp>
        <p:nvSpPr>
          <p:cNvPr id="3" name="Content Placeholder 2">
            <a:extLst>
              <a:ext uri="{FF2B5EF4-FFF2-40B4-BE49-F238E27FC236}">
                <a16:creationId xmlns:a16="http://schemas.microsoft.com/office/drawing/2014/main" id="{5B630F0F-2D28-C089-0023-6C139EA1B5E3}"/>
              </a:ext>
            </a:extLst>
          </p:cNvPr>
          <p:cNvSpPr>
            <a:spLocks noGrp="1"/>
          </p:cNvSpPr>
          <p:nvPr>
            <p:ph idx="1"/>
          </p:nvPr>
        </p:nvSpPr>
        <p:spPr>
          <a:xfrm>
            <a:off x="522288" y="2277908"/>
            <a:ext cx="9353550" cy="2471645"/>
          </a:xfrm>
        </p:spPr>
        <p:txBody>
          <a:bodyPr/>
          <a:lstStyle/>
          <a:p>
            <a:pPr marL="342900" indent="-342900">
              <a:buFont typeface="Arial" panose="020B0604020202020204" pitchFamily="34" charset="0"/>
              <a:buChar char="•"/>
            </a:pPr>
            <a:r>
              <a:rPr lang="en-US" dirty="0"/>
              <a:t>Workforce Race Equality Standard Data and insights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Workforce Disability Equality Standard - Data and insights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232246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noChangeArrowheads="1"/>
          </p:cNvSpPr>
          <p:nvPr>
            <p:ph type="ctrTitle"/>
          </p:nvPr>
        </p:nvSpPr>
        <p:spPr>
          <a:xfrm>
            <a:off x="515938" y="2791352"/>
            <a:ext cx="8863567" cy="1711325"/>
          </a:xfrm>
        </p:spPr>
        <p:txBody>
          <a:bodyPr>
            <a:normAutofit/>
          </a:bodyPr>
          <a:lstStyle/>
          <a:p>
            <a:r>
              <a:rPr lang="en-GB" sz="4000" dirty="0">
                <a:solidFill>
                  <a:schemeClr val="accent1">
                    <a:lumMod val="75000"/>
                  </a:schemeClr>
                </a:solidFill>
                <a:latin typeface="Calibri" panose="020F0502020204030204" pitchFamily="34" charset="0"/>
                <a:cs typeface="Calibri" panose="020F0502020204030204" pitchFamily="34" charset="0"/>
              </a:rPr>
              <a:t>WRES Data and Insights</a:t>
            </a:r>
            <a:endParaRPr lang="en-GB"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757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8145" y="221673"/>
            <a:ext cx="7296728" cy="461665"/>
          </a:xfrm>
          <a:prstGeom prst="rect">
            <a:avLst/>
          </a:prstGeom>
          <a:noFill/>
        </p:spPr>
        <p:txBody>
          <a:bodyPr wrap="square" rtlCol="0">
            <a:spAutoFit/>
          </a:bodyPr>
          <a:lstStyle/>
          <a:p>
            <a:r>
              <a:rPr lang="en-GB" sz="2400" b="1" dirty="0">
                <a:latin typeface="Calibri" panose="020F0502020204030204" pitchFamily="34" charset="0"/>
                <a:cs typeface="Calibri" panose="020F0502020204030204" pitchFamily="34" charset="0"/>
              </a:rPr>
              <a:t>Our data – WRES</a:t>
            </a:r>
          </a:p>
        </p:txBody>
      </p:sp>
      <p:graphicFrame>
        <p:nvGraphicFramePr>
          <p:cNvPr id="4" name="Content Placeholder 3">
            <a:extLst>
              <a:ext uri="{FF2B5EF4-FFF2-40B4-BE49-F238E27FC236}">
                <a16:creationId xmlns:a16="http://schemas.microsoft.com/office/drawing/2014/main" id="{371B30DC-CF80-DA4F-C435-9C1182E3B3E0}"/>
              </a:ext>
            </a:extLst>
          </p:cNvPr>
          <p:cNvGraphicFramePr>
            <a:graphicFrameLocks noGrp="1"/>
          </p:cNvGraphicFramePr>
          <p:nvPr>
            <p:ph idx="1"/>
            <p:extLst>
              <p:ext uri="{D42A27DB-BD31-4B8C-83A1-F6EECF244321}">
                <p14:modId xmlns:p14="http://schemas.microsoft.com/office/powerpoint/2010/main" val="2836110217"/>
              </p:ext>
            </p:extLst>
          </p:nvPr>
        </p:nvGraphicFramePr>
        <p:xfrm>
          <a:off x="115410" y="790113"/>
          <a:ext cx="11674134" cy="4802819"/>
        </p:xfrm>
        <a:graphic>
          <a:graphicData uri="http://schemas.openxmlformats.org/drawingml/2006/table">
            <a:tbl>
              <a:tblPr>
                <a:tableStyleId>{5C22544A-7EE6-4342-B048-85BDC9FD1C3A}</a:tableStyleId>
              </a:tblPr>
              <a:tblGrid>
                <a:gridCol w="367110">
                  <a:extLst>
                    <a:ext uri="{9D8B030D-6E8A-4147-A177-3AD203B41FA5}">
                      <a16:colId xmlns:a16="http://schemas.microsoft.com/office/drawing/2014/main" val="4033838412"/>
                    </a:ext>
                  </a:extLst>
                </a:gridCol>
                <a:gridCol w="6373052">
                  <a:extLst>
                    <a:ext uri="{9D8B030D-6E8A-4147-A177-3AD203B41FA5}">
                      <a16:colId xmlns:a16="http://schemas.microsoft.com/office/drawing/2014/main" val="3766841443"/>
                    </a:ext>
                  </a:extLst>
                </a:gridCol>
                <a:gridCol w="704854">
                  <a:extLst>
                    <a:ext uri="{9D8B030D-6E8A-4147-A177-3AD203B41FA5}">
                      <a16:colId xmlns:a16="http://schemas.microsoft.com/office/drawing/2014/main" val="3113247835"/>
                    </a:ext>
                  </a:extLst>
                </a:gridCol>
                <a:gridCol w="469902">
                  <a:extLst>
                    <a:ext uri="{9D8B030D-6E8A-4147-A177-3AD203B41FA5}">
                      <a16:colId xmlns:a16="http://schemas.microsoft.com/office/drawing/2014/main" val="4192339541"/>
                    </a:ext>
                  </a:extLst>
                </a:gridCol>
                <a:gridCol w="469902">
                  <a:extLst>
                    <a:ext uri="{9D8B030D-6E8A-4147-A177-3AD203B41FA5}">
                      <a16:colId xmlns:a16="http://schemas.microsoft.com/office/drawing/2014/main" val="3445015844"/>
                    </a:ext>
                  </a:extLst>
                </a:gridCol>
                <a:gridCol w="469902">
                  <a:extLst>
                    <a:ext uri="{9D8B030D-6E8A-4147-A177-3AD203B41FA5}">
                      <a16:colId xmlns:a16="http://schemas.microsoft.com/office/drawing/2014/main" val="2147732382"/>
                    </a:ext>
                  </a:extLst>
                </a:gridCol>
                <a:gridCol w="469902">
                  <a:extLst>
                    <a:ext uri="{9D8B030D-6E8A-4147-A177-3AD203B41FA5}">
                      <a16:colId xmlns:a16="http://schemas.microsoft.com/office/drawing/2014/main" val="4289018234"/>
                    </a:ext>
                  </a:extLst>
                </a:gridCol>
                <a:gridCol w="469902">
                  <a:extLst>
                    <a:ext uri="{9D8B030D-6E8A-4147-A177-3AD203B41FA5}">
                      <a16:colId xmlns:a16="http://schemas.microsoft.com/office/drawing/2014/main" val="3383291879"/>
                    </a:ext>
                  </a:extLst>
                </a:gridCol>
                <a:gridCol w="469902">
                  <a:extLst>
                    <a:ext uri="{9D8B030D-6E8A-4147-A177-3AD203B41FA5}">
                      <a16:colId xmlns:a16="http://schemas.microsoft.com/office/drawing/2014/main" val="1865570227"/>
                    </a:ext>
                  </a:extLst>
                </a:gridCol>
                <a:gridCol w="469902">
                  <a:extLst>
                    <a:ext uri="{9D8B030D-6E8A-4147-A177-3AD203B41FA5}">
                      <a16:colId xmlns:a16="http://schemas.microsoft.com/office/drawing/2014/main" val="2818397384"/>
                    </a:ext>
                  </a:extLst>
                </a:gridCol>
                <a:gridCol w="469902">
                  <a:extLst>
                    <a:ext uri="{9D8B030D-6E8A-4147-A177-3AD203B41FA5}">
                      <a16:colId xmlns:a16="http://schemas.microsoft.com/office/drawing/2014/main" val="3522738723"/>
                    </a:ext>
                  </a:extLst>
                </a:gridCol>
                <a:gridCol w="469902">
                  <a:extLst>
                    <a:ext uri="{9D8B030D-6E8A-4147-A177-3AD203B41FA5}">
                      <a16:colId xmlns:a16="http://schemas.microsoft.com/office/drawing/2014/main" val="368648833"/>
                    </a:ext>
                  </a:extLst>
                </a:gridCol>
              </a:tblGrid>
              <a:tr h="260081">
                <a:tc>
                  <a:txBody>
                    <a:bodyPr/>
                    <a:lstStyle/>
                    <a:p>
                      <a:pPr algn="l" fontAlgn="b"/>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l" fontAlgn="b"/>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l" fontAlgn="b"/>
                      <a:endParaRPr lang="en-GB" sz="900" b="0" i="0" u="none" strike="noStrike">
                        <a:solidFill>
                          <a:srgbClr val="000000"/>
                        </a:solidFill>
                        <a:effectLst/>
                        <a:latin typeface="Calibri" panose="020F0502020204030204" pitchFamily="34" charset="0"/>
                      </a:endParaRPr>
                    </a:p>
                  </a:txBody>
                  <a:tcPr marL="4981" marR="4981" marT="4981" marB="0" anchor="b"/>
                </a:tc>
                <a:tc gridSpan="4">
                  <a:txBody>
                    <a:bodyPr/>
                    <a:lstStyle/>
                    <a:p>
                      <a:pPr algn="ctr" fontAlgn="b"/>
                      <a:r>
                        <a:rPr lang="en-GB" sz="900" u="none" strike="noStrike">
                          <a:effectLst/>
                        </a:rPr>
                        <a:t>National</a:t>
                      </a:r>
                      <a:endParaRPr lang="en-GB" sz="900" b="1" i="0" u="none" strike="noStrike">
                        <a:solidFill>
                          <a:srgbClr val="000000"/>
                        </a:solidFill>
                        <a:effectLst/>
                        <a:latin typeface="Calibri" panose="020F0502020204030204" pitchFamily="34" charset="0"/>
                      </a:endParaRPr>
                    </a:p>
                  </a:txBody>
                  <a:tcPr marL="4981" marR="4981" marT="4981" marB="0" anchor="b"/>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gn="ctr" fontAlgn="b"/>
                      <a:r>
                        <a:rPr lang="en-GB" sz="900" u="none" strike="noStrike">
                          <a:effectLst/>
                        </a:rPr>
                        <a:t>MEH</a:t>
                      </a:r>
                      <a:endParaRPr lang="en-GB" sz="900" b="1" i="0" u="none" strike="noStrike">
                        <a:solidFill>
                          <a:srgbClr val="000000"/>
                        </a:solidFill>
                        <a:effectLst/>
                        <a:latin typeface="Calibri" panose="020F0502020204030204" pitchFamily="34" charset="0"/>
                      </a:endParaRPr>
                    </a:p>
                  </a:txBody>
                  <a:tcPr marL="4981" marR="4981" marT="4981"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00403460"/>
                  </a:ext>
                </a:extLst>
              </a:tr>
              <a:tr h="260081">
                <a:tc gridSpan="2">
                  <a:txBody>
                    <a:bodyPr/>
                    <a:lstStyle/>
                    <a:p>
                      <a:pPr algn="l" fontAlgn="b"/>
                      <a:r>
                        <a:rPr lang="en-GB" sz="900" u="none" strike="noStrike">
                          <a:effectLst/>
                        </a:rPr>
                        <a:t>WRES Indicator</a:t>
                      </a:r>
                      <a:endParaRPr lang="en-GB" sz="900" b="1" i="0" u="none" strike="noStrike">
                        <a:solidFill>
                          <a:srgbClr val="000000"/>
                        </a:solidFill>
                        <a:effectLst/>
                        <a:latin typeface="Calibri" panose="020F0502020204030204" pitchFamily="34" charset="0"/>
                      </a:endParaRPr>
                    </a:p>
                  </a:txBody>
                  <a:tcPr marL="4981" marR="4981" marT="4981" marB="0" anchor="b"/>
                </a:tc>
                <a:tc hMerge="1">
                  <a:txBody>
                    <a:bodyPr/>
                    <a:lstStyle/>
                    <a:p>
                      <a:endParaRPr lang="en-GB"/>
                    </a:p>
                  </a:txBody>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2020</a:t>
                      </a:r>
                      <a:endParaRPr lang="en-GB" sz="900" b="1"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2021</a:t>
                      </a:r>
                      <a:endParaRPr lang="en-GB" sz="900" b="1"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2022</a:t>
                      </a:r>
                      <a:endParaRPr lang="en-GB" sz="900" b="1"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2023</a:t>
                      </a:r>
                      <a:endParaRPr lang="en-GB" sz="900" b="1"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2020</a:t>
                      </a:r>
                      <a:endParaRPr lang="en-GB" sz="900" b="1"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2021</a:t>
                      </a:r>
                      <a:endParaRPr lang="en-GB" sz="900" b="1"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2022</a:t>
                      </a:r>
                      <a:endParaRPr lang="en-GB" sz="900" b="1"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2023</a:t>
                      </a:r>
                      <a:endParaRPr lang="en-GB" sz="900" b="1"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2024</a:t>
                      </a:r>
                      <a:endParaRPr lang="en-GB" sz="900" b="1" i="0" u="none" strike="noStrike">
                        <a:solidFill>
                          <a:srgbClr val="000000"/>
                        </a:solidFill>
                        <a:effectLst/>
                        <a:latin typeface="Calibri" panose="020F0502020204030204" pitchFamily="34" charset="0"/>
                      </a:endParaRPr>
                    </a:p>
                  </a:txBody>
                  <a:tcPr marL="4981" marR="4981" marT="4981" marB="0" anchor="b"/>
                </a:tc>
                <a:extLst>
                  <a:ext uri="{0D108BD9-81ED-4DB2-BD59-A6C34878D82A}">
                    <a16:rowId xmlns:a16="http://schemas.microsoft.com/office/drawing/2014/main" val="1761479272"/>
                  </a:ext>
                </a:extLst>
              </a:tr>
              <a:tr h="251411">
                <a:tc rowSpan="2">
                  <a:txBody>
                    <a:bodyPr/>
                    <a:lstStyle/>
                    <a:p>
                      <a:pPr algn="r" fontAlgn="ctr"/>
                      <a:r>
                        <a:rPr lang="en-GB" sz="900" u="none" strike="noStrike">
                          <a:effectLst/>
                        </a:rPr>
                        <a:t>1</a:t>
                      </a:r>
                      <a:endParaRPr lang="en-GB" sz="900" b="1" i="0" u="none" strike="noStrike">
                        <a:solidFill>
                          <a:srgbClr val="000000"/>
                        </a:solidFill>
                        <a:effectLst/>
                        <a:latin typeface="Calibri" panose="020F0502020204030204" pitchFamily="34" charset="0"/>
                      </a:endParaRPr>
                    </a:p>
                  </a:txBody>
                  <a:tcPr marL="4981" marR="4981" marT="4981" marB="0" anchor="ctr"/>
                </a:tc>
                <a:tc rowSpan="2">
                  <a:txBody>
                    <a:bodyPr/>
                    <a:lstStyle/>
                    <a:p>
                      <a:pPr algn="l" fontAlgn="ctr"/>
                      <a:r>
                        <a:rPr lang="en-GB" sz="900" u="none" strike="noStrike">
                          <a:effectLst/>
                        </a:rPr>
                        <a:t>Percentage of BME staff</a:t>
                      </a:r>
                      <a:endParaRPr lang="en-GB" sz="900" b="0" i="0" u="none" strike="noStrike">
                        <a:solidFill>
                          <a:srgbClr val="000000"/>
                        </a:solidFill>
                        <a:effectLst/>
                        <a:latin typeface="Calibri" panose="020F0502020204030204" pitchFamily="34" charset="0"/>
                      </a:endParaRPr>
                    </a:p>
                  </a:txBody>
                  <a:tcPr marL="4981" marR="4981" marT="4981" marB="0" anchor="ctr"/>
                </a:tc>
                <a:tc>
                  <a:txBody>
                    <a:bodyPr/>
                    <a:lstStyle/>
                    <a:p>
                      <a:pPr algn="l" fontAlgn="b"/>
                      <a:r>
                        <a:rPr lang="en-GB" sz="900" u="none" strike="noStrike">
                          <a:effectLst/>
                        </a:rPr>
                        <a:t>Overall</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21.0%</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22.4%</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24.2%</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26.4%</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52.6%</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53.0%</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54.4%</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55.9%</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57.6%</a:t>
                      </a:r>
                      <a:endParaRPr lang="en-GB" sz="900" b="0" i="0" u="none" strike="noStrike">
                        <a:solidFill>
                          <a:srgbClr val="000000"/>
                        </a:solidFill>
                        <a:effectLst/>
                        <a:latin typeface="Calibri" panose="020F0502020204030204" pitchFamily="34" charset="0"/>
                      </a:endParaRPr>
                    </a:p>
                  </a:txBody>
                  <a:tcPr marL="4981" marR="4981" marT="4981" marB="0" anchor="b"/>
                </a:tc>
                <a:extLst>
                  <a:ext uri="{0D108BD9-81ED-4DB2-BD59-A6C34878D82A}">
                    <a16:rowId xmlns:a16="http://schemas.microsoft.com/office/drawing/2014/main" val="2138395240"/>
                  </a:ext>
                </a:extLst>
              </a:tr>
              <a:tr h="251411">
                <a:tc vMerge="1">
                  <a:txBody>
                    <a:bodyPr/>
                    <a:lstStyle/>
                    <a:p>
                      <a:endParaRPr lang="en-GB"/>
                    </a:p>
                  </a:txBody>
                  <a:tcPr/>
                </a:tc>
                <a:tc vMerge="1">
                  <a:txBody>
                    <a:bodyPr/>
                    <a:lstStyle/>
                    <a:p>
                      <a:endParaRPr lang="en-GB"/>
                    </a:p>
                  </a:txBody>
                  <a:tcPr/>
                </a:tc>
                <a:tc>
                  <a:txBody>
                    <a:bodyPr/>
                    <a:lstStyle/>
                    <a:p>
                      <a:pPr algn="l" fontAlgn="b"/>
                      <a:r>
                        <a:rPr lang="en-GB" sz="900" u="none" strike="noStrike">
                          <a:effectLst/>
                        </a:rPr>
                        <a:t>VSM</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6.8%</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9.2%</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10.3%</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11.2%</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0.0%</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0.0%</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0.0%</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0.0%</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4981" marR="4981" marT="4981" marB="0" anchor="b"/>
                </a:tc>
                <a:extLst>
                  <a:ext uri="{0D108BD9-81ED-4DB2-BD59-A6C34878D82A}">
                    <a16:rowId xmlns:a16="http://schemas.microsoft.com/office/drawing/2014/main" val="3553998421"/>
                  </a:ext>
                </a:extLst>
              </a:tr>
              <a:tr h="502822">
                <a:tc>
                  <a:txBody>
                    <a:bodyPr/>
                    <a:lstStyle/>
                    <a:p>
                      <a:pPr algn="r" fontAlgn="ctr"/>
                      <a:r>
                        <a:rPr lang="en-GB" sz="900" u="none" strike="noStrike">
                          <a:effectLst/>
                        </a:rPr>
                        <a:t>2</a:t>
                      </a:r>
                      <a:endParaRPr lang="en-GB" sz="900" b="1" i="0" u="none" strike="noStrike">
                        <a:solidFill>
                          <a:srgbClr val="000000"/>
                        </a:solidFill>
                        <a:effectLst/>
                        <a:latin typeface="Calibri" panose="020F0502020204030204" pitchFamily="34" charset="0"/>
                      </a:endParaRPr>
                    </a:p>
                  </a:txBody>
                  <a:tcPr marL="4981" marR="4981" marT="4981" marB="0" anchor="ctr"/>
                </a:tc>
                <a:tc>
                  <a:txBody>
                    <a:bodyPr/>
                    <a:lstStyle/>
                    <a:p>
                      <a:pPr algn="l" fontAlgn="b"/>
                      <a:r>
                        <a:rPr lang="en-GB" sz="900" u="none" strike="noStrike">
                          <a:effectLst/>
                        </a:rPr>
                        <a:t>Relative likelihood of white applicants being appointed from shortlisting across all posts compared to BME applicants</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1.61</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1.61</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1.54</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1.59</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1.26</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1.24</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1.38</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1.21</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1.47</a:t>
                      </a:r>
                      <a:endParaRPr lang="en-GB" sz="900" b="0" i="0" u="none" strike="noStrike">
                        <a:solidFill>
                          <a:srgbClr val="000000"/>
                        </a:solidFill>
                        <a:effectLst/>
                        <a:latin typeface="Calibri" panose="020F0502020204030204" pitchFamily="34" charset="0"/>
                      </a:endParaRPr>
                    </a:p>
                  </a:txBody>
                  <a:tcPr marL="4981" marR="4981" marT="4981" marB="0" anchor="b"/>
                </a:tc>
                <a:extLst>
                  <a:ext uri="{0D108BD9-81ED-4DB2-BD59-A6C34878D82A}">
                    <a16:rowId xmlns:a16="http://schemas.microsoft.com/office/drawing/2014/main" val="997262075"/>
                  </a:ext>
                </a:extLst>
              </a:tr>
              <a:tr h="502822">
                <a:tc>
                  <a:txBody>
                    <a:bodyPr/>
                    <a:lstStyle/>
                    <a:p>
                      <a:pPr algn="r" fontAlgn="ctr"/>
                      <a:r>
                        <a:rPr lang="en-GB" sz="900" u="none" strike="noStrike">
                          <a:effectLst/>
                        </a:rPr>
                        <a:t>3</a:t>
                      </a:r>
                      <a:endParaRPr lang="en-GB" sz="900" b="1" i="0" u="none" strike="noStrike">
                        <a:solidFill>
                          <a:srgbClr val="000000"/>
                        </a:solidFill>
                        <a:effectLst/>
                        <a:latin typeface="Calibri" panose="020F0502020204030204" pitchFamily="34" charset="0"/>
                      </a:endParaRPr>
                    </a:p>
                  </a:txBody>
                  <a:tcPr marL="4981" marR="4981" marT="4981" marB="0" anchor="ctr"/>
                </a:tc>
                <a:tc>
                  <a:txBody>
                    <a:bodyPr/>
                    <a:lstStyle/>
                    <a:p>
                      <a:pPr algn="l" fontAlgn="b"/>
                      <a:r>
                        <a:rPr lang="en-GB" sz="900" u="none" strike="noStrike">
                          <a:effectLst/>
                        </a:rPr>
                        <a:t>Relative likelihood of BME staff entering the formal disciplinary process compared to white staff</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1.16</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1.14</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1.14</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1.03</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1.19</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0.91</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0.76</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0.98</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0.76</a:t>
                      </a:r>
                      <a:endParaRPr lang="en-GB" sz="900" b="0" i="0" u="none" strike="noStrike">
                        <a:solidFill>
                          <a:srgbClr val="000000"/>
                        </a:solidFill>
                        <a:effectLst/>
                        <a:latin typeface="Calibri" panose="020F0502020204030204" pitchFamily="34" charset="0"/>
                      </a:endParaRPr>
                    </a:p>
                  </a:txBody>
                  <a:tcPr marL="4981" marR="4981" marT="4981" marB="0" anchor="b"/>
                </a:tc>
                <a:extLst>
                  <a:ext uri="{0D108BD9-81ED-4DB2-BD59-A6C34878D82A}">
                    <a16:rowId xmlns:a16="http://schemas.microsoft.com/office/drawing/2014/main" val="1845855257"/>
                  </a:ext>
                </a:extLst>
              </a:tr>
              <a:tr h="502822">
                <a:tc>
                  <a:txBody>
                    <a:bodyPr/>
                    <a:lstStyle/>
                    <a:p>
                      <a:pPr algn="r" fontAlgn="ctr"/>
                      <a:r>
                        <a:rPr lang="en-GB" sz="900" u="none" strike="noStrike">
                          <a:effectLst/>
                        </a:rPr>
                        <a:t>4</a:t>
                      </a:r>
                      <a:endParaRPr lang="en-GB" sz="900" b="1" i="0" u="none" strike="noStrike">
                        <a:solidFill>
                          <a:srgbClr val="000000"/>
                        </a:solidFill>
                        <a:effectLst/>
                        <a:latin typeface="Calibri" panose="020F0502020204030204" pitchFamily="34" charset="0"/>
                      </a:endParaRPr>
                    </a:p>
                  </a:txBody>
                  <a:tcPr marL="4981" marR="4981" marT="4981" marB="0" anchor="ctr"/>
                </a:tc>
                <a:tc>
                  <a:txBody>
                    <a:bodyPr/>
                    <a:lstStyle/>
                    <a:p>
                      <a:pPr algn="l" fontAlgn="b"/>
                      <a:r>
                        <a:rPr lang="en-GB" sz="900" u="none" strike="noStrike">
                          <a:effectLst/>
                        </a:rPr>
                        <a:t>Relative likelihood of white staff accessing non-mandatory training and CPD compared to BME staff</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1.14</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1.14</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1.12</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1.12</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1.22</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0.73</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1.11</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0.85</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1.4</a:t>
                      </a:r>
                      <a:endParaRPr lang="en-GB" sz="900" b="0" i="0" u="none" strike="noStrike">
                        <a:solidFill>
                          <a:srgbClr val="000000"/>
                        </a:solidFill>
                        <a:effectLst/>
                        <a:latin typeface="Calibri" panose="020F0502020204030204" pitchFamily="34" charset="0"/>
                      </a:endParaRPr>
                    </a:p>
                  </a:txBody>
                  <a:tcPr marL="4981" marR="4981" marT="4981" marB="0" anchor="b"/>
                </a:tc>
                <a:extLst>
                  <a:ext uri="{0D108BD9-81ED-4DB2-BD59-A6C34878D82A}">
                    <a16:rowId xmlns:a16="http://schemas.microsoft.com/office/drawing/2014/main" val="2645601947"/>
                  </a:ext>
                </a:extLst>
              </a:tr>
              <a:tr h="251411">
                <a:tc rowSpan="2">
                  <a:txBody>
                    <a:bodyPr/>
                    <a:lstStyle/>
                    <a:p>
                      <a:pPr algn="r" fontAlgn="ctr"/>
                      <a:r>
                        <a:rPr lang="en-GB" sz="900" u="none" strike="noStrike">
                          <a:effectLst/>
                        </a:rPr>
                        <a:t>5</a:t>
                      </a:r>
                      <a:endParaRPr lang="en-GB" sz="900" b="1" i="0" u="none" strike="noStrike">
                        <a:solidFill>
                          <a:srgbClr val="000000"/>
                        </a:solidFill>
                        <a:effectLst/>
                        <a:latin typeface="Calibri" panose="020F0502020204030204" pitchFamily="34" charset="0"/>
                      </a:endParaRPr>
                    </a:p>
                  </a:txBody>
                  <a:tcPr marL="4981" marR="4981" marT="4981" marB="0" anchor="ctr"/>
                </a:tc>
                <a:tc rowSpan="2">
                  <a:txBody>
                    <a:bodyPr/>
                    <a:lstStyle/>
                    <a:p>
                      <a:pPr algn="l" fontAlgn="ctr"/>
                      <a:r>
                        <a:rPr lang="en-GB" sz="900" u="none" strike="noStrike">
                          <a:effectLst/>
                        </a:rPr>
                        <a:t>Percentage of staff experiencing harassment, bullying or abuse from patients, relatives or the public in the last 12months</a:t>
                      </a:r>
                      <a:endParaRPr lang="en-GB" sz="900" b="0" i="0" u="none" strike="noStrike">
                        <a:solidFill>
                          <a:srgbClr val="000000"/>
                        </a:solidFill>
                        <a:effectLst/>
                        <a:latin typeface="Calibri" panose="020F0502020204030204" pitchFamily="34" charset="0"/>
                      </a:endParaRPr>
                    </a:p>
                  </a:txBody>
                  <a:tcPr marL="4981" marR="4981" marT="4981" marB="0" anchor="ctr"/>
                </a:tc>
                <a:tc>
                  <a:txBody>
                    <a:bodyPr/>
                    <a:lstStyle/>
                    <a:p>
                      <a:pPr algn="l" fontAlgn="b"/>
                      <a:r>
                        <a:rPr lang="en-GB" sz="900" u="none" strike="noStrike">
                          <a:effectLst/>
                        </a:rPr>
                        <a:t>BME</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30.3%</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28.9%</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29.2%</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dirty="0">
                          <a:effectLst/>
                        </a:rPr>
                        <a:t>30.5%</a:t>
                      </a:r>
                      <a:endParaRPr lang="en-GB" sz="900" b="0" i="0" u="none" strike="noStrike" dirty="0">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dirty="0">
                          <a:effectLst/>
                        </a:rPr>
                        <a:t>28.3%</a:t>
                      </a:r>
                      <a:endParaRPr lang="en-GB" sz="900" b="0" i="0" u="none" strike="noStrike" dirty="0">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dirty="0">
                          <a:effectLst/>
                        </a:rPr>
                        <a:t>29.2%</a:t>
                      </a:r>
                      <a:endParaRPr lang="en-GB" sz="900" b="0" i="0" u="none" strike="noStrike" dirty="0">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dirty="0">
                          <a:effectLst/>
                        </a:rPr>
                        <a:t>29.4%</a:t>
                      </a:r>
                      <a:endParaRPr lang="en-GB" sz="900" b="0" i="0" u="none" strike="noStrike" dirty="0">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dirty="0">
                          <a:effectLst/>
                        </a:rPr>
                        <a:t>31.8%</a:t>
                      </a:r>
                      <a:endParaRPr lang="en-GB" sz="900" b="0" i="0" u="none" strike="noStrike" dirty="0">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dirty="0">
                          <a:effectLst/>
                        </a:rPr>
                        <a:t>25.5%</a:t>
                      </a:r>
                      <a:endParaRPr lang="en-GB" sz="900" b="0" i="0" u="none" strike="noStrike" dirty="0">
                        <a:solidFill>
                          <a:srgbClr val="000000"/>
                        </a:solidFill>
                        <a:effectLst/>
                        <a:latin typeface="Calibri" panose="020F0502020204030204" pitchFamily="34" charset="0"/>
                      </a:endParaRPr>
                    </a:p>
                  </a:txBody>
                  <a:tcPr marL="4981" marR="4981" marT="4981" marB="0" anchor="b"/>
                </a:tc>
                <a:extLst>
                  <a:ext uri="{0D108BD9-81ED-4DB2-BD59-A6C34878D82A}">
                    <a16:rowId xmlns:a16="http://schemas.microsoft.com/office/drawing/2014/main" val="4153958487"/>
                  </a:ext>
                </a:extLst>
              </a:tr>
              <a:tr h="251411">
                <a:tc vMerge="1">
                  <a:txBody>
                    <a:bodyPr/>
                    <a:lstStyle/>
                    <a:p>
                      <a:endParaRPr lang="en-GB"/>
                    </a:p>
                  </a:txBody>
                  <a:tcPr/>
                </a:tc>
                <a:tc vMerge="1">
                  <a:txBody>
                    <a:bodyPr/>
                    <a:lstStyle/>
                    <a:p>
                      <a:endParaRPr lang="en-GB"/>
                    </a:p>
                  </a:txBody>
                  <a:tcPr/>
                </a:tc>
                <a:tc>
                  <a:txBody>
                    <a:bodyPr/>
                    <a:lstStyle/>
                    <a:p>
                      <a:pPr algn="l" fontAlgn="b"/>
                      <a:r>
                        <a:rPr lang="en-GB" sz="900" u="none" strike="noStrike">
                          <a:effectLst/>
                        </a:rPr>
                        <a:t>White</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27.9%</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25.9%</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27.0%</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26.9%</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22.6%</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23.6%</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26.5%</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23.1%</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23.0%</a:t>
                      </a:r>
                      <a:endParaRPr lang="en-GB" sz="900" b="0" i="0" u="none" strike="noStrike">
                        <a:solidFill>
                          <a:srgbClr val="000000"/>
                        </a:solidFill>
                        <a:effectLst/>
                        <a:latin typeface="Calibri" panose="020F0502020204030204" pitchFamily="34" charset="0"/>
                      </a:endParaRPr>
                    </a:p>
                  </a:txBody>
                  <a:tcPr marL="4981" marR="4981" marT="4981" marB="0" anchor="b"/>
                </a:tc>
                <a:extLst>
                  <a:ext uri="{0D108BD9-81ED-4DB2-BD59-A6C34878D82A}">
                    <a16:rowId xmlns:a16="http://schemas.microsoft.com/office/drawing/2014/main" val="2265605998"/>
                  </a:ext>
                </a:extLst>
              </a:tr>
              <a:tr h="251411">
                <a:tc rowSpan="2">
                  <a:txBody>
                    <a:bodyPr/>
                    <a:lstStyle/>
                    <a:p>
                      <a:pPr algn="r" fontAlgn="ctr"/>
                      <a:r>
                        <a:rPr lang="en-GB" sz="900" u="none" strike="noStrike">
                          <a:effectLst/>
                        </a:rPr>
                        <a:t>6</a:t>
                      </a:r>
                      <a:endParaRPr lang="en-GB" sz="900" b="1" i="0" u="none" strike="noStrike">
                        <a:solidFill>
                          <a:srgbClr val="000000"/>
                        </a:solidFill>
                        <a:effectLst/>
                        <a:latin typeface="Calibri" panose="020F0502020204030204" pitchFamily="34" charset="0"/>
                      </a:endParaRPr>
                    </a:p>
                  </a:txBody>
                  <a:tcPr marL="4981" marR="4981" marT="4981" marB="0" anchor="ctr"/>
                </a:tc>
                <a:tc rowSpan="2">
                  <a:txBody>
                    <a:bodyPr/>
                    <a:lstStyle/>
                    <a:p>
                      <a:pPr algn="l" fontAlgn="ctr"/>
                      <a:r>
                        <a:rPr lang="en-GB" sz="900" u="none" strike="noStrike">
                          <a:effectLst/>
                        </a:rPr>
                        <a:t>Percentage of staff experiencing harassment, bullying or abuse from staff in last 12months</a:t>
                      </a:r>
                      <a:endParaRPr lang="en-GB" sz="900" b="0" i="0" u="none" strike="noStrike">
                        <a:solidFill>
                          <a:srgbClr val="000000"/>
                        </a:solidFill>
                        <a:effectLst/>
                        <a:latin typeface="Calibri" panose="020F0502020204030204" pitchFamily="34" charset="0"/>
                      </a:endParaRPr>
                    </a:p>
                  </a:txBody>
                  <a:tcPr marL="4981" marR="4981" marT="4981" marB="0" anchor="ctr"/>
                </a:tc>
                <a:tc>
                  <a:txBody>
                    <a:bodyPr/>
                    <a:lstStyle/>
                    <a:p>
                      <a:pPr algn="l" fontAlgn="b"/>
                      <a:r>
                        <a:rPr lang="en-GB" sz="900" u="none" strike="noStrike">
                          <a:effectLst/>
                        </a:rPr>
                        <a:t>BME</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28.4%</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28.8%</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27.6%</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27.5%</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28.5%</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31.5%</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31.8%</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32.5%</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30.4%</a:t>
                      </a:r>
                      <a:endParaRPr lang="en-GB" sz="900" b="0" i="0" u="none" strike="noStrike">
                        <a:solidFill>
                          <a:srgbClr val="000000"/>
                        </a:solidFill>
                        <a:effectLst/>
                        <a:latin typeface="Calibri" panose="020F0502020204030204" pitchFamily="34" charset="0"/>
                      </a:endParaRPr>
                    </a:p>
                  </a:txBody>
                  <a:tcPr marL="4981" marR="4981" marT="4981" marB="0" anchor="b"/>
                </a:tc>
                <a:extLst>
                  <a:ext uri="{0D108BD9-81ED-4DB2-BD59-A6C34878D82A}">
                    <a16:rowId xmlns:a16="http://schemas.microsoft.com/office/drawing/2014/main" val="1829663515"/>
                  </a:ext>
                </a:extLst>
              </a:tr>
              <a:tr h="251411">
                <a:tc vMerge="1">
                  <a:txBody>
                    <a:bodyPr/>
                    <a:lstStyle/>
                    <a:p>
                      <a:endParaRPr lang="en-GB"/>
                    </a:p>
                  </a:txBody>
                  <a:tcPr/>
                </a:tc>
                <a:tc vMerge="1">
                  <a:txBody>
                    <a:bodyPr/>
                    <a:lstStyle/>
                    <a:p>
                      <a:endParaRPr lang="en-GB"/>
                    </a:p>
                  </a:txBody>
                  <a:tcPr/>
                </a:tc>
                <a:tc>
                  <a:txBody>
                    <a:bodyPr/>
                    <a:lstStyle/>
                    <a:p>
                      <a:pPr algn="l" fontAlgn="b"/>
                      <a:r>
                        <a:rPr lang="en-GB" sz="900" u="none" strike="noStrike">
                          <a:effectLst/>
                        </a:rPr>
                        <a:t>White</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23.6%</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23.2%</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22.5%</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21.7%</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22.5%</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24.9%</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25.4%</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25.6%</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26.1%</a:t>
                      </a:r>
                      <a:endParaRPr lang="en-GB" sz="900" b="0" i="0" u="none" strike="noStrike">
                        <a:solidFill>
                          <a:srgbClr val="000000"/>
                        </a:solidFill>
                        <a:effectLst/>
                        <a:latin typeface="Calibri" panose="020F0502020204030204" pitchFamily="34" charset="0"/>
                      </a:endParaRPr>
                    </a:p>
                  </a:txBody>
                  <a:tcPr marL="4981" marR="4981" marT="4981" marB="0" anchor="b"/>
                </a:tc>
                <a:extLst>
                  <a:ext uri="{0D108BD9-81ED-4DB2-BD59-A6C34878D82A}">
                    <a16:rowId xmlns:a16="http://schemas.microsoft.com/office/drawing/2014/main" val="1882061698"/>
                  </a:ext>
                </a:extLst>
              </a:tr>
              <a:tr h="251411">
                <a:tc rowSpan="2">
                  <a:txBody>
                    <a:bodyPr/>
                    <a:lstStyle/>
                    <a:p>
                      <a:pPr algn="r" fontAlgn="ctr"/>
                      <a:r>
                        <a:rPr lang="en-GB" sz="900" u="none" strike="noStrike">
                          <a:effectLst/>
                        </a:rPr>
                        <a:t>7</a:t>
                      </a:r>
                      <a:endParaRPr lang="en-GB" sz="900" b="1" i="0" u="none" strike="noStrike">
                        <a:solidFill>
                          <a:srgbClr val="000000"/>
                        </a:solidFill>
                        <a:effectLst/>
                        <a:latin typeface="Calibri" panose="020F0502020204030204" pitchFamily="34" charset="0"/>
                      </a:endParaRPr>
                    </a:p>
                  </a:txBody>
                  <a:tcPr marL="4981" marR="4981" marT="4981" marB="0" anchor="ctr"/>
                </a:tc>
                <a:tc rowSpan="2">
                  <a:txBody>
                    <a:bodyPr/>
                    <a:lstStyle/>
                    <a:p>
                      <a:pPr algn="l" fontAlgn="ctr"/>
                      <a:r>
                        <a:rPr lang="en-GB" sz="900" u="none" strike="noStrike">
                          <a:effectLst/>
                        </a:rPr>
                        <a:t>Percentage of staff believing that trust provides equal opportunities for career progression or promotion</a:t>
                      </a:r>
                      <a:endParaRPr lang="en-GB" sz="900" b="0" i="0" u="none" strike="noStrike">
                        <a:solidFill>
                          <a:srgbClr val="000000"/>
                        </a:solidFill>
                        <a:effectLst/>
                        <a:latin typeface="Calibri" panose="020F0502020204030204" pitchFamily="34" charset="0"/>
                      </a:endParaRPr>
                    </a:p>
                  </a:txBody>
                  <a:tcPr marL="4981" marR="4981" marT="4981" marB="0" anchor="ctr"/>
                </a:tc>
                <a:tc>
                  <a:txBody>
                    <a:bodyPr/>
                    <a:lstStyle/>
                    <a:p>
                      <a:pPr algn="l" fontAlgn="b"/>
                      <a:r>
                        <a:rPr lang="en-GB" sz="900" u="none" strike="noStrike">
                          <a:effectLst/>
                        </a:rPr>
                        <a:t>BME</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45.6%</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44.0%</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44.4%</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46.7%</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48.2%</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45.3%</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41.7%</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41.7%</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42.2%</a:t>
                      </a:r>
                      <a:endParaRPr lang="en-GB" sz="900" b="0" i="0" u="none" strike="noStrike">
                        <a:solidFill>
                          <a:srgbClr val="000000"/>
                        </a:solidFill>
                        <a:effectLst/>
                        <a:latin typeface="Calibri" panose="020F0502020204030204" pitchFamily="34" charset="0"/>
                      </a:endParaRPr>
                    </a:p>
                  </a:txBody>
                  <a:tcPr marL="4981" marR="4981" marT="4981" marB="0" anchor="b"/>
                </a:tc>
                <a:extLst>
                  <a:ext uri="{0D108BD9-81ED-4DB2-BD59-A6C34878D82A}">
                    <a16:rowId xmlns:a16="http://schemas.microsoft.com/office/drawing/2014/main" val="2193774827"/>
                  </a:ext>
                </a:extLst>
              </a:tr>
              <a:tr h="251411">
                <a:tc vMerge="1">
                  <a:txBody>
                    <a:bodyPr/>
                    <a:lstStyle/>
                    <a:p>
                      <a:endParaRPr lang="en-GB"/>
                    </a:p>
                  </a:txBody>
                  <a:tcPr/>
                </a:tc>
                <a:tc vMerge="1">
                  <a:txBody>
                    <a:bodyPr/>
                    <a:lstStyle/>
                    <a:p>
                      <a:endParaRPr lang="en-GB"/>
                    </a:p>
                  </a:txBody>
                  <a:tcPr/>
                </a:tc>
                <a:tc>
                  <a:txBody>
                    <a:bodyPr/>
                    <a:lstStyle/>
                    <a:p>
                      <a:pPr algn="l" fontAlgn="b"/>
                      <a:r>
                        <a:rPr lang="en-GB" sz="900" u="none" strike="noStrike">
                          <a:effectLst/>
                        </a:rPr>
                        <a:t>White</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59.7%</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59.6%</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58.7%</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59.4%</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57.1%</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56.4%</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56.1%</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54.4%</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49.7%</a:t>
                      </a:r>
                      <a:endParaRPr lang="en-GB" sz="900" b="0" i="0" u="none" strike="noStrike">
                        <a:solidFill>
                          <a:srgbClr val="000000"/>
                        </a:solidFill>
                        <a:effectLst/>
                        <a:latin typeface="Calibri" panose="020F0502020204030204" pitchFamily="34" charset="0"/>
                      </a:endParaRPr>
                    </a:p>
                  </a:txBody>
                  <a:tcPr marL="4981" marR="4981" marT="4981" marB="0" anchor="b"/>
                </a:tc>
                <a:extLst>
                  <a:ext uri="{0D108BD9-81ED-4DB2-BD59-A6C34878D82A}">
                    <a16:rowId xmlns:a16="http://schemas.microsoft.com/office/drawing/2014/main" val="1443034564"/>
                  </a:ext>
                </a:extLst>
              </a:tr>
              <a:tr h="251411">
                <a:tc rowSpan="2">
                  <a:txBody>
                    <a:bodyPr/>
                    <a:lstStyle/>
                    <a:p>
                      <a:pPr algn="r" fontAlgn="ctr"/>
                      <a:r>
                        <a:rPr lang="en-GB" sz="900" u="none" strike="noStrike">
                          <a:effectLst/>
                        </a:rPr>
                        <a:t>8</a:t>
                      </a:r>
                      <a:endParaRPr lang="en-GB" sz="900" b="1" i="0" u="none" strike="noStrike">
                        <a:solidFill>
                          <a:srgbClr val="000000"/>
                        </a:solidFill>
                        <a:effectLst/>
                        <a:latin typeface="Calibri" panose="020F0502020204030204" pitchFamily="34" charset="0"/>
                      </a:endParaRPr>
                    </a:p>
                  </a:txBody>
                  <a:tcPr marL="4981" marR="4981" marT="4981" marB="0" anchor="ctr"/>
                </a:tc>
                <a:tc rowSpan="2">
                  <a:txBody>
                    <a:bodyPr/>
                    <a:lstStyle/>
                    <a:p>
                      <a:pPr algn="l" fontAlgn="ctr"/>
                      <a:r>
                        <a:rPr lang="en-GB" sz="900" u="none" strike="noStrike">
                          <a:effectLst/>
                        </a:rPr>
                        <a:t>Percentage of staff personally experiencing discrimination at work from a manager/team leader of other colleagues</a:t>
                      </a:r>
                      <a:endParaRPr lang="en-GB" sz="900" b="0" i="0" u="none" strike="noStrike">
                        <a:solidFill>
                          <a:srgbClr val="000000"/>
                        </a:solidFill>
                        <a:effectLst/>
                        <a:latin typeface="Calibri" panose="020F0502020204030204" pitchFamily="34" charset="0"/>
                      </a:endParaRPr>
                    </a:p>
                  </a:txBody>
                  <a:tcPr marL="4981" marR="4981" marT="4981" marB="0" anchor="ctr"/>
                </a:tc>
                <a:tc>
                  <a:txBody>
                    <a:bodyPr/>
                    <a:lstStyle/>
                    <a:p>
                      <a:pPr algn="l" fontAlgn="b"/>
                      <a:r>
                        <a:rPr lang="en-GB" sz="900" u="none" strike="noStrike">
                          <a:effectLst/>
                        </a:rPr>
                        <a:t>BME</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14.5%</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16.7%</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17.0%</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16.4%</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12.5%</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15.6%</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17.3%</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17.6%</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17.0%</a:t>
                      </a:r>
                      <a:endParaRPr lang="en-GB" sz="900" b="0" i="0" u="none" strike="noStrike">
                        <a:solidFill>
                          <a:srgbClr val="000000"/>
                        </a:solidFill>
                        <a:effectLst/>
                        <a:latin typeface="Calibri" panose="020F0502020204030204" pitchFamily="34" charset="0"/>
                      </a:endParaRPr>
                    </a:p>
                  </a:txBody>
                  <a:tcPr marL="4981" marR="4981" marT="4981" marB="0" anchor="b"/>
                </a:tc>
                <a:extLst>
                  <a:ext uri="{0D108BD9-81ED-4DB2-BD59-A6C34878D82A}">
                    <a16:rowId xmlns:a16="http://schemas.microsoft.com/office/drawing/2014/main" val="4239347211"/>
                  </a:ext>
                </a:extLst>
              </a:tr>
              <a:tr h="251411">
                <a:tc vMerge="1">
                  <a:txBody>
                    <a:bodyPr/>
                    <a:lstStyle/>
                    <a:p>
                      <a:endParaRPr lang="en-GB"/>
                    </a:p>
                  </a:txBody>
                  <a:tcPr/>
                </a:tc>
                <a:tc vMerge="1">
                  <a:txBody>
                    <a:bodyPr/>
                    <a:lstStyle/>
                    <a:p>
                      <a:endParaRPr lang="en-GB"/>
                    </a:p>
                  </a:txBody>
                  <a:tcPr/>
                </a:tc>
                <a:tc>
                  <a:txBody>
                    <a:bodyPr/>
                    <a:lstStyle/>
                    <a:p>
                      <a:pPr algn="l" fontAlgn="b"/>
                      <a:r>
                        <a:rPr lang="en-GB" sz="900" u="none" strike="noStrike">
                          <a:effectLst/>
                        </a:rPr>
                        <a:t>White</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6.0%</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6.2%</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6.8%</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6.6%</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13.4%</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7.8%</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8.2%</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8.9%</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10.2%</a:t>
                      </a:r>
                      <a:endParaRPr lang="en-GB" sz="900" b="0" i="0" u="none" strike="noStrike">
                        <a:solidFill>
                          <a:srgbClr val="000000"/>
                        </a:solidFill>
                        <a:effectLst/>
                        <a:latin typeface="Calibri" panose="020F0502020204030204" pitchFamily="34" charset="0"/>
                      </a:endParaRPr>
                    </a:p>
                  </a:txBody>
                  <a:tcPr marL="4981" marR="4981" marT="4981" marB="0" anchor="b"/>
                </a:tc>
                <a:extLst>
                  <a:ext uri="{0D108BD9-81ED-4DB2-BD59-A6C34878D82A}">
                    <a16:rowId xmlns:a16="http://schemas.microsoft.com/office/drawing/2014/main" val="1073598676"/>
                  </a:ext>
                </a:extLst>
              </a:tr>
              <a:tr h="260081">
                <a:tc>
                  <a:txBody>
                    <a:bodyPr/>
                    <a:lstStyle/>
                    <a:p>
                      <a:pPr algn="r" fontAlgn="b"/>
                      <a:r>
                        <a:rPr lang="en-GB" sz="900" u="none" strike="noStrike">
                          <a:effectLst/>
                        </a:rPr>
                        <a:t>9</a:t>
                      </a:r>
                      <a:endParaRPr lang="en-GB" sz="900" b="1" i="0" u="none" strike="noStrike">
                        <a:solidFill>
                          <a:srgbClr val="000000"/>
                        </a:solidFill>
                        <a:effectLst/>
                        <a:latin typeface="Calibri" panose="020F0502020204030204" pitchFamily="34" charset="0"/>
                      </a:endParaRPr>
                    </a:p>
                  </a:txBody>
                  <a:tcPr marL="4981" marR="4981" marT="4981" marB="0" anchor="b"/>
                </a:tc>
                <a:tc>
                  <a:txBody>
                    <a:bodyPr/>
                    <a:lstStyle/>
                    <a:p>
                      <a:pPr algn="l" fontAlgn="b"/>
                      <a:r>
                        <a:rPr lang="en-GB" sz="900" u="none" strike="noStrike">
                          <a:effectLst/>
                        </a:rPr>
                        <a:t>BME board membership</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10.0%</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12.6%</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13.2%</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15.6%</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15.0%</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15.0%</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10.0%</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a:effectLst/>
                        </a:rPr>
                        <a:t>10.0%</a:t>
                      </a:r>
                      <a:endParaRPr lang="en-GB" sz="900" b="0" i="0" u="none" strike="noStrike">
                        <a:solidFill>
                          <a:srgbClr val="000000"/>
                        </a:solidFill>
                        <a:effectLst/>
                        <a:latin typeface="Calibri" panose="020F0502020204030204" pitchFamily="34" charset="0"/>
                      </a:endParaRPr>
                    </a:p>
                  </a:txBody>
                  <a:tcPr marL="4981" marR="4981" marT="4981" marB="0" anchor="b"/>
                </a:tc>
                <a:tc>
                  <a:txBody>
                    <a:bodyPr/>
                    <a:lstStyle/>
                    <a:p>
                      <a:pPr algn="r" fontAlgn="b"/>
                      <a:r>
                        <a:rPr lang="en-GB" sz="900" u="none" strike="noStrike" dirty="0">
                          <a:effectLst/>
                        </a:rPr>
                        <a:t>5.6%</a:t>
                      </a:r>
                      <a:endParaRPr lang="en-GB" sz="900" b="0" i="0" u="none" strike="noStrike" dirty="0">
                        <a:solidFill>
                          <a:srgbClr val="000000"/>
                        </a:solidFill>
                        <a:effectLst/>
                        <a:latin typeface="Calibri" panose="020F0502020204030204" pitchFamily="34" charset="0"/>
                      </a:endParaRPr>
                    </a:p>
                  </a:txBody>
                  <a:tcPr marL="4981" marR="4981" marT="4981" marB="0" anchor="b"/>
                </a:tc>
                <a:extLst>
                  <a:ext uri="{0D108BD9-81ED-4DB2-BD59-A6C34878D82A}">
                    <a16:rowId xmlns:a16="http://schemas.microsoft.com/office/drawing/2014/main" val="1221415083"/>
                  </a:ext>
                </a:extLst>
              </a:tr>
            </a:tbl>
          </a:graphicData>
        </a:graphic>
      </p:graphicFrame>
    </p:spTree>
    <p:extLst>
      <p:ext uri="{BB962C8B-B14F-4D97-AF65-F5344CB8AC3E}">
        <p14:creationId xmlns:p14="http://schemas.microsoft.com/office/powerpoint/2010/main" val="1460564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B10F7-3290-E48D-A49B-DD3597F75A22}"/>
              </a:ext>
            </a:extLst>
          </p:cNvPr>
          <p:cNvSpPr>
            <a:spLocks noGrp="1"/>
          </p:cNvSpPr>
          <p:nvPr>
            <p:ph type="title"/>
          </p:nvPr>
        </p:nvSpPr>
        <p:spPr>
          <a:xfrm>
            <a:off x="413766" y="147828"/>
            <a:ext cx="9353550" cy="1028700"/>
          </a:xfrm>
        </p:spPr>
        <p:txBody>
          <a:bodyPr/>
          <a:lstStyle/>
          <a:p>
            <a:r>
              <a:rPr lang="en-GB" dirty="0"/>
              <a:t>Our data – WRES insights </a:t>
            </a:r>
          </a:p>
        </p:txBody>
      </p:sp>
      <p:sp>
        <p:nvSpPr>
          <p:cNvPr id="3" name="Content Placeholder 2">
            <a:extLst>
              <a:ext uri="{FF2B5EF4-FFF2-40B4-BE49-F238E27FC236}">
                <a16:creationId xmlns:a16="http://schemas.microsoft.com/office/drawing/2014/main" id="{D26C86DF-7092-6D28-19C0-95873698DD25}"/>
              </a:ext>
            </a:extLst>
          </p:cNvPr>
          <p:cNvSpPr>
            <a:spLocks noGrp="1"/>
          </p:cNvSpPr>
          <p:nvPr>
            <p:ph idx="1"/>
          </p:nvPr>
        </p:nvSpPr>
        <p:spPr>
          <a:xfrm>
            <a:off x="413766" y="1078992"/>
            <a:ext cx="11364468" cy="4535424"/>
          </a:xfrm>
        </p:spPr>
        <p:txBody>
          <a:bodyPr/>
          <a:lstStyle/>
          <a:p>
            <a:r>
              <a:rPr lang="en-GB" dirty="0"/>
              <a:t>Indicator 1 – representation </a:t>
            </a:r>
          </a:p>
          <a:p>
            <a:pPr algn="l"/>
            <a:endParaRPr lang="en-GB" sz="18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en-US" b="0" i="0" u="none" strike="noStrike" baseline="0" dirty="0">
                <a:solidFill>
                  <a:srgbClr val="000000"/>
                </a:solidFill>
                <a:ea typeface="Calibri" panose="020F0502020204030204" pitchFamily="34" charset="0"/>
                <a:cs typeface="Calibri" panose="020F0502020204030204" pitchFamily="34" charset="0"/>
              </a:rPr>
              <a:t>Our position remains stable YoY and we are outperforming the national data, as might be expected for a London-based Trust. </a:t>
            </a:r>
          </a:p>
          <a:p>
            <a:pPr marL="285750" indent="-285750">
              <a:buFont typeface="Arial" panose="020B0604020202020204" pitchFamily="34" charset="0"/>
              <a:buChar char="•"/>
            </a:pPr>
            <a:r>
              <a:rPr lang="en-US" b="0" i="0" u="none" strike="noStrike" baseline="0" dirty="0">
                <a:solidFill>
                  <a:srgbClr val="000000"/>
                </a:solidFill>
                <a:ea typeface="Calibri" panose="020F0502020204030204" pitchFamily="34" charset="0"/>
                <a:cs typeface="Calibri" panose="020F0502020204030204" pitchFamily="34" charset="0"/>
              </a:rPr>
              <a:t>However, given our higher representation, it is disappointing to note that this position worsens the more senior you get in the organisation, with some exceptions.</a:t>
            </a:r>
          </a:p>
          <a:p>
            <a:endParaRPr lang="en-US" b="0" dirty="0"/>
          </a:p>
          <a:p>
            <a:r>
              <a:rPr lang="en-US" dirty="0"/>
              <a:t>Indicator 2 - relative likelihood of a white colleague being appointed from</a:t>
            </a:r>
          </a:p>
          <a:p>
            <a:r>
              <a:rPr lang="en-US" dirty="0"/>
              <a:t>Shortlisting</a:t>
            </a:r>
          </a:p>
          <a:p>
            <a:r>
              <a:rPr lang="en-US" b="0" dirty="0"/>
              <a:t>• The position compared to last year has worsened.</a:t>
            </a:r>
          </a:p>
          <a:p>
            <a:endParaRPr lang="en-GB" b="0" dirty="0"/>
          </a:p>
        </p:txBody>
      </p:sp>
    </p:spTree>
    <p:extLst>
      <p:ext uri="{BB962C8B-B14F-4D97-AF65-F5344CB8AC3E}">
        <p14:creationId xmlns:p14="http://schemas.microsoft.com/office/powerpoint/2010/main" val="2202251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B10F7-3290-E48D-A49B-DD3597F75A22}"/>
              </a:ext>
            </a:extLst>
          </p:cNvPr>
          <p:cNvSpPr>
            <a:spLocks noGrp="1"/>
          </p:cNvSpPr>
          <p:nvPr>
            <p:ph type="title"/>
          </p:nvPr>
        </p:nvSpPr>
        <p:spPr>
          <a:xfrm>
            <a:off x="313182" y="0"/>
            <a:ext cx="9353550" cy="1028700"/>
          </a:xfrm>
        </p:spPr>
        <p:txBody>
          <a:bodyPr/>
          <a:lstStyle/>
          <a:p>
            <a:r>
              <a:rPr lang="en-GB" dirty="0"/>
              <a:t>Our data - WRES insights</a:t>
            </a:r>
          </a:p>
        </p:txBody>
      </p:sp>
      <p:sp>
        <p:nvSpPr>
          <p:cNvPr id="3" name="Content Placeholder 2">
            <a:extLst>
              <a:ext uri="{FF2B5EF4-FFF2-40B4-BE49-F238E27FC236}">
                <a16:creationId xmlns:a16="http://schemas.microsoft.com/office/drawing/2014/main" id="{D26C86DF-7092-6D28-19C0-95873698DD25}"/>
              </a:ext>
            </a:extLst>
          </p:cNvPr>
          <p:cNvSpPr>
            <a:spLocks noGrp="1"/>
          </p:cNvSpPr>
          <p:nvPr>
            <p:ph idx="1"/>
          </p:nvPr>
        </p:nvSpPr>
        <p:spPr>
          <a:xfrm>
            <a:off x="313182" y="1028700"/>
            <a:ext cx="10915650" cy="4713732"/>
          </a:xfrm>
        </p:spPr>
        <p:txBody>
          <a:bodyPr/>
          <a:lstStyle/>
          <a:p>
            <a:r>
              <a:rPr lang="en-US" dirty="0"/>
              <a:t>Indicator 3 - relative likelihood of BME staff entering formal disciplinary</a:t>
            </a:r>
          </a:p>
          <a:p>
            <a:r>
              <a:rPr lang="en-US" b="0" dirty="0"/>
              <a:t>•The data here improved, meaning BME colleagues are no more likely to enter</a:t>
            </a:r>
          </a:p>
          <a:p>
            <a:r>
              <a:rPr lang="en-US" b="0" dirty="0"/>
              <a:t>formal disciplinary process when compared with white colleagues.</a:t>
            </a:r>
          </a:p>
          <a:p>
            <a:endParaRPr lang="en-US" b="0" dirty="0"/>
          </a:p>
          <a:p>
            <a:r>
              <a:rPr lang="en-US" dirty="0"/>
              <a:t>Indicator 4 - CPD and non mandatory training</a:t>
            </a:r>
          </a:p>
          <a:p>
            <a:r>
              <a:rPr lang="en-US" b="0" dirty="0"/>
              <a:t>• This ratio has worsened compared to last year, meaning BME compared to white colleagues don’t have equity in accessing CPD.</a:t>
            </a:r>
            <a:endParaRPr lang="en-GB" b="0" dirty="0"/>
          </a:p>
        </p:txBody>
      </p:sp>
    </p:spTree>
    <p:extLst>
      <p:ext uri="{BB962C8B-B14F-4D97-AF65-F5344CB8AC3E}">
        <p14:creationId xmlns:p14="http://schemas.microsoft.com/office/powerpoint/2010/main" val="3229784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B10F7-3290-E48D-A49B-DD3597F75A22}"/>
              </a:ext>
            </a:extLst>
          </p:cNvPr>
          <p:cNvSpPr>
            <a:spLocks noGrp="1"/>
          </p:cNvSpPr>
          <p:nvPr>
            <p:ph type="title"/>
          </p:nvPr>
        </p:nvSpPr>
        <p:spPr>
          <a:xfrm>
            <a:off x="441198" y="0"/>
            <a:ext cx="9353550" cy="1028700"/>
          </a:xfrm>
        </p:spPr>
        <p:txBody>
          <a:bodyPr/>
          <a:lstStyle/>
          <a:p>
            <a:r>
              <a:rPr lang="en-GB" dirty="0"/>
              <a:t>Our data - WRES insights</a:t>
            </a:r>
          </a:p>
        </p:txBody>
      </p:sp>
      <p:sp>
        <p:nvSpPr>
          <p:cNvPr id="3" name="Content Placeholder 2">
            <a:extLst>
              <a:ext uri="{FF2B5EF4-FFF2-40B4-BE49-F238E27FC236}">
                <a16:creationId xmlns:a16="http://schemas.microsoft.com/office/drawing/2014/main" id="{D26C86DF-7092-6D28-19C0-95873698DD25}"/>
              </a:ext>
            </a:extLst>
          </p:cNvPr>
          <p:cNvSpPr>
            <a:spLocks noGrp="1"/>
          </p:cNvSpPr>
          <p:nvPr>
            <p:ph idx="1"/>
          </p:nvPr>
        </p:nvSpPr>
        <p:spPr>
          <a:xfrm>
            <a:off x="441198" y="1028700"/>
            <a:ext cx="11309604" cy="4494276"/>
          </a:xfrm>
        </p:spPr>
        <p:txBody>
          <a:bodyPr/>
          <a:lstStyle/>
          <a:p>
            <a:r>
              <a:rPr lang="en-US" dirty="0"/>
              <a:t>Indicator 5-8 - staff survey</a:t>
            </a:r>
            <a:endParaRPr lang="en-GB" sz="1800" b="0" i="0" u="none" strike="noStrike" baseline="0" dirty="0">
              <a:solidFill>
                <a:srgbClr val="000000"/>
              </a:solidFill>
              <a:latin typeface="Calibri" panose="020F0502020204030204" pitchFamily="34" charset="0"/>
            </a:endParaRPr>
          </a:p>
          <a:p>
            <a:pPr marL="342900" indent="-342900">
              <a:buFont typeface="Arial" panose="020B0604020202020204" pitchFamily="34" charset="0"/>
              <a:buChar char="•"/>
            </a:pPr>
            <a:r>
              <a:rPr lang="en-US" b="0" i="0" u="none" strike="noStrike" baseline="0" dirty="0">
                <a:solidFill>
                  <a:srgbClr val="000000"/>
                </a:solidFill>
              </a:rPr>
              <a:t>Incidences of Bullying, Harassment and abuse is lower compared to last year for our BME colleagues. </a:t>
            </a:r>
          </a:p>
          <a:p>
            <a:pPr marL="342900" indent="-342900">
              <a:buFont typeface="Arial" panose="020B0604020202020204" pitchFamily="34" charset="0"/>
              <a:buChar char="•"/>
            </a:pPr>
            <a:r>
              <a:rPr lang="en-US" b="0" i="0" u="none" strike="noStrike" baseline="0" dirty="0">
                <a:solidFill>
                  <a:srgbClr val="000000"/>
                </a:solidFill>
              </a:rPr>
              <a:t>Trust in the provision of equal opportunities for career progression and promotion is lower amongst our BME colleagues, with the Trust position slightly worse than the national data. Compare to last year the data has slightly improved. </a:t>
            </a:r>
          </a:p>
          <a:p>
            <a:endParaRPr lang="en-US" b="0" dirty="0">
              <a:solidFill>
                <a:srgbClr val="000000"/>
              </a:solidFill>
            </a:endParaRPr>
          </a:p>
          <a:p>
            <a:r>
              <a:rPr lang="en-US" dirty="0"/>
              <a:t>Indicator 9 - Board representation</a:t>
            </a:r>
            <a:endParaRPr lang="en-US" b="0" dirty="0">
              <a:solidFill>
                <a:srgbClr val="000000"/>
              </a:solidFill>
            </a:endParaRPr>
          </a:p>
          <a:p>
            <a:pPr marL="342900" indent="-342900">
              <a:buFont typeface="Arial" panose="020B0604020202020204" pitchFamily="34" charset="0"/>
              <a:buChar char="•"/>
            </a:pPr>
            <a:r>
              <a:rPr lang="en-US" b="0" i="0" u="none" strike="noStrike" baseline="0" dirty="0">
                <a:solidFill>
                  <a:srgbClr val="000000"/>
                </a:solidFill>
              </a:rPr>
              <a:t>Board representation has worsened compared to last year and 10% below the national picture. However, this is driven by a BME non-executive director leaving the Trust.  </a:t>
            </a:r>
            <a:endParaRPr lang="en-GB" dirty="0"/>
          </a:p>
        </p:txBody>
      </p:sp>
    </p:spTree>
    <p:extLst>
      <p:ext uri="{BB962C8B-B14F-4D97-AF65-F5344CB8AC3E}">
        <p14:creationId xmlns:p14="http://schemas.microsoft.com/office/powerpoint/2010/main" val="3040686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noChangeArrowheads="1"/>
          </p:cNvSpPr>
          <p:nvPr>
            <p:ph type="ctrTitle"/>
          </p:nvPr>
        </p:nvSpPr>
        <p:spPr>
          <a:xfrm>
            <a:off x="515938" y="2791352"/>
            <a:ext cx="8863567" cy="1711325"/>
          </a:xfrm>
        </p:spPr>
        <p:txBody>
          <a:bodyPr>
            <a:normAutofit/>
          </a:bodyPr>
          <a:lstStyle/>
          <a:p>
            <a:r>
              <a:rPr lang="en-GB" sz="4000" dirty="0">
                <a:solidFill>
                  <a:schemeClr val="accent1">
                    <a:lumMod val="75000"/>
                  </a:schemeClr>
                </a:solidFill>
                <a:latin typeface="Calibri" panose="020F0502020204030204" pitchFamily="34" charset="0"/>
                <a:cs typeface="Calibri" panose="020F0502020204030204" pitchFamily="34" charset="0"/>
              </a:rPr>
              <a:t>WDES Data and Insights</a:t>
            </a:r>
            <a:endParaRPr lang="en-GB"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5966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8145" y="221673"/>
            <a:ext cx="7296728" cy="461665"/>
          </a:xfrm>
          <a:prstGeom prst="rect">
            <a:avLst/>
          </a:prstGeom>
          <a:noFill/>
        </p:spPr>
        <p:txBody>
          <a:bodyPr wrap="square" rtlCol="0">
            <a:spAutoFit/>
          </a:bodyPr>
          <a:lstStyle/>
          <a:p>
            <a:r>
              <a:rPr lang="en-GB" sz="2400" b="1" dirty="0">
                <a:latin typeface="Calibri" panose="020F0502020204030204" pitchFamily="34" charset="0"/>
                <a:cs typeface="Calibri" panose="020F0502020204030204" pitchFamily="34" charset="0"/>
              </a:rPr>
              <a:t>Our data – WDES Indicator 1-5</a:t>
            </a:r>
          </a:p>
        </p:txBody>
      </p:sp>
      <p:sp>
        <p:nvSpPr>
          <p:cNvPr id="6" name="TextBox 5"/>
          <p:cNvSpPr txBox="1"/>
          <p:nvPr/>
        </p:nvSpPr>
        <p:spPr>
          <a:xfrm>
            <a:off x="4386263" y="5857875"/>
            <a:ext cx="5900737" cy="646331"/>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NB: Please note that National Data for 2023/2024 has not yet been published</a:t>
            </a:r>
          </a:p>
        </p:txBody>
      </p:sp>
      <p:graphicFrame>
        <p:nvGraphicFramePr>
          <p:cNvPr id="9" name="Table 8">
            <a:extLst>
              <a:ext uri="{FF2B5EF4-FFF2-40B4-BE49-F238E27FC236}">
                <a16:creationId xmlns:a16="http://schemas.microsoft.com/office/drawing/2014/main" id="{87E4E471-EFE7-7C6D-E1D1-F500FA6046C2}"/>
              </a:ext>
            </a:extLst>
          </p:cNvPr>
          <p:cNvGraphicFramePr>
            <a:graphicFrameLocks noGrp="1"/>
          </p:cNvGraphicFramePr>
          <p:nvPr>
            <p:extLst>
              <p:ext uri="{D42A27DB-BD31-4B8C-83A1-F6EECF244321}">
                <p14:modId xmlns:p14="http://schemas.microsoft.com/office/powerpoint/2010/main" val="435592930"/>
              </p:ext>
            </p:extLst>
          </p:nvPr>
        </p:nvGraphicFramePr>
        <p:xfrm>
          <a:off x="417250" y="896645"/>
          <a:ext cx="11141478" cy="4696290"/>
        </p:xfrm>
        <a:graphic>
          <a:graphicData uri="http://schemas.openxmlformats.org/drawingml/2006/table">
            <a:tbl>
              <a:tblPr>
                <a:tableStyleId>{5C22544A-7EE6-4342-B048-85BDC9FD1C3A}</a:tableStyleId>
              </a:tblPr>
              <a:tblGrid>
                <a:gridCol w="262006">
                  <a:extLst>
                    <a:ext uri="{9D8B030D-6E8A-4147-A177-3AD203B41FA5}">
                      <a16:colId xmlns:a16="http://schemas.microsoft.com/office/drawing/2014/main" val="329456011"/>
                    </a:ext>
                  </a:extLst>
                </a:gridCol>
                <a:gridCol w="4092278">
                  <a:extLst>
                    <a:ext uri="{9D8B030D-6E8A-4147-A177-3AD203B41FA5}">
                      <a16:colId xmlns:a16="http://schemas.microsoft.com/office/drawing/2014/main" val="1118548212"/>
                    </a:ext>
                  </a:extLst>
                </a:gridCol>
                <a:gridCol w="1035546">
                  <a:extLst>
                    <a:ext uri="{9D8B030D-6E8A-4147-A177-3AD203B41FA5}">
                      <a16:colId xmlns:a16="http://schemas.microsoft.com/office/drawing/2014/main" val="4130080923"/>
                    </a:ext>
                  </a:extLst>
                </a:gridCol>
                <a:gridCol w="673729">
                  <a:extLst>
                    <a:ext uri="{9D8B030D-6E8A-4147-A177-3AD203B41FA5}">
                      <a16:colId xmlns:a16="http://schemas.microsoft.com/office/drawing/2014/main" val="3373844697"/>
                    </a:ext>
                  </a:extLst>
                </a:gridCol>
                <a:gridCol w="673729">
                  <a:extLst>
                    <a:ext uri="{9D8B030D-6E8A-4147-A177-3AD203B41FA5}">
                      <a16:colId xmlns:a16="http://schemas.microsoft.com/office/drawing/2014/main" val="1201770136"/>
                    </a:ext>
                  </a:extLst>
                </a:gridCol>
                <a:gridCol w="673729">
                  <a:extLst>
                    <a:ext uri="{9D8B030D-6E8A-4147-A177-3AD203B41FA5}">
                      <a16:colId xmlns:a16="http://schemas.microsoft.com/office/drawing/2014/main" val="3759026803"/>
                    </a:ext>
                  </a:extLst>
                </a:gridCol>
                <a:gridCol w="673729">
                  <a:extLst>
                    <a:ext uri="{9D8B030D-6E8A-4147-A177-3AD203B41FA5}">
                      <a16:colId xmlns:a16="http://schemas.microsoft.com/office/drawing/2014/main" val="4227005970"/>
                    </a:ext>
                  </a:extLst>
                </a:gridCol>
                <a:gridCol w="698681">
                  <a:extLst>
                    <a:ext uri="{9D8B030D-6E8A-4147-A177-3AD203B41FA5}">
                      <a16:colId xmlns:a16="http://schemas.microsoft.com/office/drawing/2014/main" val="4139714242"/>
                    </a:ext>
                  </a:extLst>
                </a:gridCol>
                <a:gridCol w="399247">
                  <a:extLst>
                    <a:ext uri="{9D8B030D-6E8A-4147-A177-3AD203B41FA5}">
                      <a16:colId xmlns:a16="http://schemas.microsoft.com/office/drawing/2014/main" val="1319736433"/>
                    </a:ext>
                  </a:extLst>
                </a:gridCol>
                <a:gridCol w="773541">
                  <a:extLst>
                    <a:ext uri="{9D8B030D-6E8A-4147-A177-3AD203B41FA5}">
                      <a16:colId xmlns:a16="http://schemas.microsoft.com/office/drawing/2014/main" val="2163687463"/>
                    </a:ext>
                  </a:extLst>
                </a:gridCol>
                <a:gridCol w="511534">
                  <a:extLst>
                    <a:ext uri="{9D8B030D-6E8A-4147-A177-3AD203B41FA5}">
                      <a16:colId xmlns:a16="http://schemas.microsoft.com/office/drawing/2014/main" val="1750544738"/>
                    </a:ext>
                  </a:extLst>
                </a:gridCol>
                <a:gridCol w="673729">
                  <a:extLst>
                    <a:ext uri="{9D8B030D-6E8A-4147-A177-3AD203B41FA5}">
                      <a16:colId xmlns:a16="http://schemas.microsoft.com/office/drawing/2014/main" val="3742030920"/>
                    </a:ext>
                  </a:extLst>
                </a:gridCol>
              </a:tblGrid>
              <a:tr h="221524">
                <a:tc>
                  <a:txBody>
                    <a:bodyPr/>
                    <a:lstStyle/>
                    <a:p>
                      <a:pPr algn="l" fontAlgn="b"/>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l" fontAlgn="b"/>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l" fontAlgn="b"/>
                      <a:endParaRPr lang="en-GB" sz="900" b="0" i="0" u="none" strike="noStrike">
                        <a:solidFill>
                          <a:srgbClr val="000000"/>
                        </a:solidFill>
                        <a:effectLst/>
                        <a:latin typeface="Calibri" panose="020F0502020204030204" pitchFamily="34" charset="0"/>
                      </a:endParaRPr>
                    </a:p>
                  </a:txBody>
                  <a:tcPr marL="5029" marR="5029" marT="5029" marB="0" anchor="b"/>
                </a:tc>
                <a:tc gridSpan="2">
                  <a:txBody>
                    <a:bodyPr/>
                    <a:lstStyle/>
                    <a:p>
                      <a:pPr algn="ctr" fontAlgn="b"/>
                      <a:r>
                        <a:rPr lang="en-GB" sz="900" u="none" strike="noStrike">
                          <a:effectLst/>
                        </a:rPr>
                        <a:t>National</a:t>
                      </a:r>
                      <a:endParaRPr lang="en-GB" sz="900" b="1" i="0" u="none" strike="noStrike">
                        <a:solidFill>
                          <a:srgbClr val="000000"/>
                        </a:solidFill>
                        <a:effectLst/>
                        <a:latin typeface="Calibri" panose="020F0502020204030204" pitchFamily="34" charset="0"/>
                      </a:endParaRPr>
                    </a:p>
                  </a:txBody>
                  <a:tcPr marL="5029" marR="5029" marT="5029" marB="0" anchor="b"/>
                </a:tc>
                <a:tc hMerge="1">
                  <a:txBody>
                    <a:bodyPr/>
                    <a:lstStyle/>
                    <a:p>
                      <a:endParaRPr lang="en-GB"/>
                    </a:p>
                  </a:txBody>
                  <a:tcPr/>
                </a:tc>
                <a:tc>
                  <a:txBody>
                    <a:bodyPr/>
                    <a:lstStyle/>
                    <a:p>
                      <a:pPr algn="ctr" fontAlgn="b"/>
                      <a:r>
                        <a:rPr lang="en-GB" sz="900" u="none" strike="noStrike">
                          <a:effectLst/>
                        </a:rPr>
                        <a:t> </a:t>
                      </a:r>
                      <a:endParaRPr lang="en-GB" sz="900" b="1" i="0" u="none" strike="noStrike">
                        <a:solidFill>
                          <a:srgbClr val="000000"/>
                        </a:solidFill>
                        <a:effectLst/>
                        <a:latin typeface="Calibri" panose="020F0502020204030204" pitchFamily="34" charset="0"/>
                      </a:endParaRPr>
                    </a:p>
                  </a:txBody>
                  <a:tcPr marL="5029" marR="5029" marT="5029" marB="0" anchor="b"/>
                </a:tc>
                <a:tc>
                  <a:txBody>
                    <a:bodyPr/>
                    <a:lstStyle/>
                    <a:p>
                      <a:pPr algn="ctr" fontAlgn="b"/>
                      <a:r>
                        <a:rPr lang="en-GB" sz="900" u="none" strike="noStrike">
                          <a:effectLst/>
                        </a:rPr>
                        <a:t> </a:t>
                      </a:r>
                      <a:endParaRPr lang="en-GB" sz="900" b="1" i="0" u="none" strike="noStrike">
                        <a:solidFill>
                          <a:srgbClr val="000000"/>
                        </a:solidFill>
                        <a:effectLst/>
                        <a:latin typeface="Calibri" panose="020F0502020204030204" pitchFamily="34" charset="0"/>
                      </a:endParaRPr>
                    </a:p>
                  </a:txBody>
                  <a:tcPr marL="5029" marR="5029" marT="5029" marB="0" anchor="b"/>
                </a:tc>
                <a:tc gridSpan="5">
                  <a:txBody>
                    <a:bodyPr/>
                    <a:lstStyle/>
                    <a:p>
                      <a:pPr algn="ctr" fontAlgn="b"/>
                      <a:r>
                        <a:rPr lang="en-GB" sz="900" u="none" strike="noStrike">
                          <a:effectLst/>
                        </a:rPr>
                        <a:t>MEH</a:t>
                      </a:r>
                      <a:endParaRPr lang="en-GB" sz="900" b="1" i="0" u="none" strike="noStrike">
                        <a:solidFill>
                          <a:srgbClr val="000000"/>
                        </a:solidFill>
                        <a:effectLst/>
                        <a:latin typeface="Calibri" panose="020F0502020204030204" pitchFamily="34" charset="0"/>
                      </a:endParaRPr>
                    </a:p>
                  </a:txBody>
                  <a:tcPr marL="5029" marR="5029" marT="5029"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55767067"/>
                  </a:ext>
                </a:extLst>
              </a:tr>
              <a:tr h="221524">
                <a:tc gridSpan="2">
                  <a:txBody>
                    <a:bodyPr/>
                    <a:lstStyle/>
                    <a:p>
                      <a:pPr algn="l" fontAlgn="b"/>
                      <a:r>
                        <a:rPr lang="en-GB" sz="900" u="none" strike="noStrike">
                          <a:effectLst/>
                        </a:rPr>
                        <a:t>WDES Indicator</a:t>
                      </a:r>
                      <a:endParaRPr lang="en-GB" sz="900" b="1" i="0" u="none" strike="noStrike">
                        <a:solidFill>
                          <a:srgbClr val="000000"/>
                        </a:solidFill>
                        <a:effectLst/>
                        <a:latin typeface="Calibri" panose="020F0502020204030204" pitchFamily="34" charset="0"/>
                      </a:endParaRPr>
                    </a:p>
                  </a:txBody>
                  <a:tcPr marL="5029" marR="5029" marT="5029" marB="0" anchor="b"/>
                </a:tc>
                <a:tc hMerge="1">
                  <a:txBody>
                    <a:bodyPr/>
                    <a:lstStyle/>
                    <a:p>
                      <a:endParaRPr lang="en-GB"/>
                    </a:p>
                  </a:txBody>
                  <a:tcP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2020</a:t>
                      </a:r>
                      <a:endParaRPr lang="en-GB" sz="900" b="1"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2021</a:t>
                      </a:r>
                      <a:endParaRPr lang="en-GB" sz="900" b="1"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2022</a:t>
                      </a:r>
                      <a:endParaRPr lang="en-GB" sz="900" b="1"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2023</a:t>
                      </a:r>
                      <a:endParaRPr lang="en-GB" sz="900" b="1"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2020</a:t>
                      </a:r>
                      <a:endParaRPr lang="en-GB" sz="900" b="1"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2021</a:t>
                      </a:r>
                      <a:endParaRPr lang="en-GB" sz="900" b="1"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2022</a:t>
                      </a:r>
                      <a:endParaRPr lang="en-GB" sz="900" b="1"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2023</a:t>
                      </a:r>
                      <a:endParaRPr lang="en-GB" sz="900" b="1"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2024</a:t>
                      </a:r>
                      <a:endParaRPr lang="en-GB" sz="900" b="1" i="0" u="none" strike="noStrike">
                        <a:solidFill>
                          <a:srgbClr val="000000"/>
                        </a:solidFill>
                        <a:effectLst/>
                        <a:latin typeface="Calibri" panose="020F0502020204030204" pitchFamily="34" charset="0"/>
                      </a:endParaRPr>
                    </a:p>
                  </a:txBody>
                  <a:tcPr marL="5029" marR="5029" marT="5029" marB="0" anchor="b"/>
                </a:tc>
                <a:extLst>
                  <a:ext uri="{0D108BD9-81ED-4DB2-BD59-A6C34878D82A}">
                    <a16:rowId xmlns:a16="http://schemas.microsoft.com/office/drawing/2014/main" val="1970357410"/>
                  </a:ext>
                </a:extLst>
              </a:tr>
              <a:tr h="214139">
                <a:tc rowSpan="2">
                  <a:txBody>
                    <a:bodyPr/>
                    <a:lstStyle/>
                    <a:p>
                      <a:pPr algn="r" fontAlgn="ctr"/>
                      <a:r>
                        <a:rPr lang="en-GB" sz="900" u="none" strike="noStrike">
                          <a:effectLst/>
                        </a:rPr>
                        <a:t>1</a:t>
                      </a:r>
                      <a:endParaRPr lang="en-GB" sz="900" b="1" i="0" u="none" strike="noStrike">
                        <a:solidFill>
                          <a:srgbClr val="000000"/>
                        </a:solidFill>
                        <a:effectLst/>
                        <a:latin typeface="Calibri" panose="020F0502020204030204" pitchFamily="34" charset="0"/>
                      </a:endParaRPr>
                    </a:p>
                  </a:txBody>
                  <a:tcPr marL="5029" marR="5029" marT="5029" marB="0" anchor="ctr"/>
                </a:tc>
                <a:tc rowSpan="2">
                  <a:txBody>
                    <a:bodyPr/>
                    <a:lstStyle/>
                    <a:p>
                      <a:pPr algn="l" fontAlgn="ctr"/>
                      <a:r>
                        <a:rPr lang="en-GB" sz="900" u="none" strike="noStrike">
                          <a:effectLst/>
                        </a:rPr>
                        <a:t>Representation</a:t>
                      </a:r>
                      <a:endParaRPr lang="en-GB" sz="900" b="0" i="0" u="none" strike="noStrike">
                        <a:solidFill>
                          <a:srgbClr val="000000"/>
                        </a:solidFill>
                        <a:effectLst/>
                        <a:latin typeface="Calibri" panose="020F0502020204030204" pitchFamily="34" charset="0"/>
                      </a:endParaRPr>
                    </a:p>
                  </a:txBody>
                  <a:tcPr marL="5029" marR="5029" marT="5029" marB="0" anchor="ctr"/>
                </a:tc>
                <a:tc>
                  <a:txBody>
                    <a:bodyPr/>
                    <a:lstStyle/>
                    <a:p>
                      <a:pPr algn="l" fontAlgn="b"/>
                      <a:r>
                        <a:rPr lang="en-GB" sz="900" u="none" strike="noStrike">
                          <a:effectLst/>
                        </a:rPr>
                        <a:t>Disabled</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3.4%</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3.7%</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4.2%</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4.90%</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2.0%</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2.2%</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2.2%</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2.7%</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3.1%</a:t>
                      </a:r>
                      <a:endParaRPr lang="en-GB" sz="900" b="0" i="0" u="none" strike="noStrike">
                        <a:solidFill>
                          <a:srgbClr val="000000"/>
                        </a:solidFill>
                        <a:effectLst/>
                        <a:latin typeface="Calibri" panose="020F0502020204030204" pitchFamily="34" charset="0"/>
                      </a:endParaRPr>
                    </a:p>
                  </a:txBody>
                  <a:tcPr marL="5029" marR="5029" marT="5029" marB="0" anchor="b"/>
                </a:tc>
                <a:extLst>
                  <a:ext uri="{0D108BD9-81ED-4DB2-BD59-A6C34878D82A}">
                    <a16:rowId xmlns:a16="http://schemas.microsoft.com/office/drawing/2014/main" val="2880682698"/>
                  </a:ext>
                </a:extLst>
              </a:tr>
              <a:tr h="214139">
                <a:tc vMerge="1">
                  <a:txBody>
                    <a:bodyPr/>
                    <a:lstStyle/>
                    <a:p>
                      <a:endParaRPr lang="en-GB"/>
                    </a:p>
                  </a:txBody>
                  <a:tcPr/>
                </a:tc>
                <a:tc vMerge="1">
                  <a:txBody>
                    <a:bodyPr/>
                    <a:lstStyle/>
                    <a:p>
                      <a:endParaRPr lang="en-GB"/>
                    </a:p>
                  </a:txBody>
                  <a:tcPr/>
                </a:tc>
                <a:tc>
                  <a:txBody>
                    <a:bodyPr/>
                    <a:lstStyle/>
                    <a:p>
                      <a:pPr algn="l" fontAlgn="b"/>
                      <a:r>
                        <a:rPr lang="en-GB" sz="900" u="none" strike="noStrike">
                          <a:effectLst/>
                        </a:rPr>
                        <a:t>Non-Disabled</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73.5%</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74.9%</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90.4%</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93.2%</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93.7%</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91.3%</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89.2%</a:t>
                      </a:r>
                      <a:endParaRPr lang="en-GB" sz="900" b="0" i="0" u="none" strike="noStrike">
                        <a:solidFill>
                          <a:srgbClr val="000000"/>
                        </a:solidFill>
                        <a:effectLst/>
                        <a:latin typeface="Calibri" panose="020F0502020204030204" pitchFamily="34" charset="0"/>
                      </a:endParaRPr>
                    </a:p>
                  </a:txBody>
                  <a:tcPr marL="5029" marR="5029" marT="5029" marB="0" anchor="b"/>
                </a:tc>
                <a:extLst>
                  <a:ext uri="{0D108BD9-81ED-4DB2-BD59-A6C34878D82A}">
                    <a16:rowId xmlns:a16="http://schemas.microsoft.com/office/drawing/2014/main" val="437714618"/>
                  </a:ext>
                </a:extLst>
              </a:tr>
              <a:tr h="428278">
                <a:tc>
                  <a:txBody>
                    <a:bodyPr/>
                    <a:lstStyle/>
                    <a:p>
                      <a:pPr algn="r" fontAlgn="ctr"/>
                      <a:r>
                        <a:rPr lang="en-GB" sz="900" u="none" strike="noStrike">
                          <a:effectLst/>
                        </a:rPr>
                        <a:t>2</a:t>
                      </a:r>
                      <a:endParaRPr lang="en-GB" sz="900" b="1" i="0" u="none" strike="noStrike">
                        <a:solidFill>
                          <a:srgbClr val="000000"/>
                        </a:solidFill>
                        <a:effectLst/>
                        <a:latin typeface="Calibri" panose="020F0502020204030204" pitchFamily="34" charset="0"/>
                      </a:endParaRPr>
                    </a:p>
                  </a:txBody>
                  <a:tcPr marL="5029" marR="5029" marT="5029" marB="0" anchor="ctr"/>
                </a:tc>
                <a:tc>
                  <a:txBody>
                    <a:bodyPr/>
                    <a:lstStyle/>
                    <a:p>
                      <a:pPr algn="l" fontAlgn="b"/>
                      <a:r>
                        <a:rPr lang="en-GB" sz="900" u="none" strike="noStrike">
                          <a:effectLst/>
                        </a:rPr>
                        <a:t>Relative likelihood of non-disabled applicants being appointed from shortlisting across all posts compared to disabled applicants</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800" u="none" strike="noStrike">
                          <a:effectLst/>
                        </a:rPr>
                        <a:t>1.2</a:t>
                      </a:r>
                      <a:endParaRPr lang="en-GB" sz="8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800" u="none" strike="noStrike">
                          <a:effectLst/>
                        </a:rPr>
                        <a:t>1.1</a:t>
                      </a:r>
                      <a:endParaRPr lang="en-GB" sz="8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800" u="none" strike="noStrike">
                          <a:effectLst/>
                        </a:rPr>
                        <a:t>1.1</a:t>
                      </a:r>
                      <a:endParaRPr lang="en-GB" sz="8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0.99</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1.31</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1.5</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1.7</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1.3</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3.3</a:t>
                      </a:r>
                      <a:endParaRPr lang="en-GB" sz="900" b="0" i="0" u="none" strike="noStrike">
                        <a:solidFill>
                          <a:srgbClr val="000000"/>
                        </a:solidFill>
                        <a:effectLst/>
                        <a:latin typeface="Calibri" panose="020F0502020204030204" pitchFamily="34" charset="0"/>
                      </a:endParaRPr>
                    </a:p>
                  </a:txBody>
                  <a:tcPr marL="5029" marR="5029" marT="5029" marB="0" anchor="b"/>
                </a:tc>
                <a:extLst>
                  <a:ext uri="{0D108BD9-81ED-4DB2-BD59-A6C34878D82A}">
                    <a16:rowId xmlns:a16="http://schemas.microsoft.com/office/drawing/2014/main" val="1470232561"/>
                  </a:ext>
                </a:extLst>
              </a:tr>
              <a:tr h="583344">
                <a:tc>
                  <a:txBody>
                    <a:bodyPr/>
                    <a:lstStyle/>
                    <a:p>
                      <a:pPr algn="r" fontAlgn="ctr"/>
                      <a:r>
                        <a:rPr lang="en-GB" sz="900" u="none" strike="noStrike">
                          <a:effectLst/>
                        </a:rPr>
                        <a:t>3</a:t>
                      </a:r>
                      <a:endParaRPr lang="en-GB" sz="900" b="1" i="0" u="none" strike="noStrike">
                        <a:solidFill>
                          <a:srgbClr val="000000"/>
                        </a:solidFill>
                        <a:effectLst/>
                        <a:latin typeface="Calibri" panose="020F0502020204030204" pitchFamily="34" charset="0"/>
                      </a:endParaRPr>
                    </a:p>
                  </a:txBody>
                  <a:tcPr marL="5029" marR="5029" marT="5029" marB="0" anchor="ctr"/>
                </a:tc>
                <a:tc>
                  <a:txBody>
                    <a:bodyPr/>
                    <a:lstStyle/>
                    <a:p>
                      <a:pPr algn="l" fontAlgn="b"/>
                      <a:r>
                        <a:rPr lang="en-GB" sz="900" u="none" strike="noStrike">
                          <a:effectLst/>
                        </a:rPr>
                        <a:t>Relative likelihood of disabled staff entering the formal capability process compared to non disabled staff</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800" u="none" strike="noStrike">
                          <a:effectLst/>
                        </a:rPr>
                        <a:t>1.54</a:t>
                      </a:r>
                      <a:endParaRPr lang="en-GB" sz="8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800" u="none" strike="noStrike">
                          <a:effectLst/>
                        </a:rPr>
                        <a:t>1.94</a:t>
                      </a:r>
                      <a:endParaRPr lang="en-GB" sz="8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800" u="none" strike="noStrike">
                          <a:effectLst/>
                        </a:rPr>
                        <a:t>2.01</a:t>
                      </a:r>
                      <a:endParaRPr lang="en-GB" sz="8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2.17%</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l" fontAlgn="b"/>
                      <a:r>
                        <a:rPr lang="en-GB" sz="800" u="none" strike="noStrike">
                          <a:effectLst/>
                        </a:rPr>
                        <a:t>Statistically not able to determine</a:t>
                      </a:r>
                      <a:endParaRPr lang="en-GB" sz="8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43.34</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800" u="none" strike="noStrike">
                          <a:effectLst/>
                        </a:rPr>
                        <a:t>42.9</a:t>
                      </a:r>
                      <a:endParaRPr lang="en-GB" sz="8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17.1</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l" fontAlgn="b"/>
                      <a:r>
                        <a:rPr lang="en-GB" sz="800" u="none" strike="noStrike" dirty="0">
                          <a:effectLst/>
                        </a:rPr>
                        <a:t>Statistically not able to determine</a:t>
                      </a:r>
                      <a:endParaRPr lang="en-GB" sz="800" b="0" i="0" u="none" strike="noStrike" dirty="0">
                        <a:solidFill>
                          <a:srgbClr val="000000"/>
                        </a:solidFill>
                        <a:effectLst/>
                        <a:latin typeface="Calibri" panose="020F0502020204030204" pitchFamily="34" charset="0"/>
                      </a:endParaRPr>
                    </a:p>
                  </a:txBody>
                  <a:tcPr marL="5029" marR="5029" marT="5029" marB="0" anchor="b"/>
                </a:tc>
                <a:extLst>
                  <a:ext uri="{0D108BD9-81ED-4DB2-BD59-A6C34878D82A}">
                    <a16:rowId xmlns:a16="http://schemas.microsoft.com/office/drawing/2014/main" val="3920819213"/>
                  </a:ext>
                </a:extLst>
              </a:tr>
              <a:tr h="428278">
                <a:tc>
                  <a:txBody>
                    <a:bodyPr/>
                    <a:lstStyle/>
                    <a:p>
                      <a:pPr algn="r" fontAlgn="ctr"/>
                      <a:r>
                        <a:rPr lang="en-GB" sz="900" u="none" strike="noStrike">
                          <a:effectLst/>
                        </a:rPr>
                        <a:t>4a</a:t>
                      </a:r>
                      <a:endParaRPr lang="en-GB" sz="900" b="1" i="0" u="none" strike="noStrike">
                        <a:solidFill>
                          <a:srgbClr val="000000"/>
                        </a:solidFill>
                        <a:effectLst/>
                        <a:latin typeface="Calibri" panose="020F0502020204030204" pitchFamily="34" charset="0"/>
                      </a:endParaRPr>
                    </a:p>
                  </a:txBody>
                  <a:tcPr marL="5029" marR="5029" marT="5029" marB="0" anchor="ctr"/>
                </a:tc>
                <a:tc>
                  <a:txBody>
                    <a:bodyPr/>
                    <a:lstStyle/>
                    <a:p>
                      <a:pPr algn="l" fontAlgn="ctr"/>
                      <a:r>
                        <a:rPr lang="en-GB" sz="900" u="none" strike="noStrike">
                          <a:effectLst/>
                        </a:rPr>
                        <a:t>Percentage of disabled staff experiencing harassment, bullying or abuse from:</a:t>
                      </a:r>
                      <a:endParaRPr lang="en-GB" sz="900" b="0" i="0" u="none" strike="noStrike">
                        <a:solidFill>
                          <a:srgbClr val="000000"/>
                        </a:solidFill>
                        <a:effectLst/>
                        <a:latin typeface="Calibri" panose="020F0502020204030204" pitchFamily="34" charset="0"/>
                      </a:endParaRPr>
                    </a:p>
                  </a:txBody>
                  <a:tcPr marL="5029" marR="5029" marT="5029" marB="0" anchor="ctr"/>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5029" marR="5029" marT="5029" marB="0" anchor="b"/>
                </a:tc>
                <a:extLst>
                  <a:ext uri="{0D108BD9-81ED-4DB2-BD59-A6C34878D82A}">
                    <a16:rowId xmlns:a16="http://schemas.microsoft.com/office/drawing/2014/main" val="1106754983"/>
                  </a:ext>
                </a:extLst>
              </a:tr>
              <a:tr h="214139">
                <a:tc rowSpan="2">
                  <a:txBody>
                    <a:bodyPr/>
                    <a:lstStyle/>
                    <a:p>
                      <a:pPr algn="r" fontAlgn="ctr"/>
                      <a:r>
                        <a:rPr lang="en-GB" sz="900" u="none" strike="noStrike">
                          <a:effectLst/>
                        </a:rPr>
                        <a:t>4</a:t>
                      </a:r>
                      <a:endParaRPr lang="en-GB" sz="900" b="1" i="0" u="none" strike="noStrike">
                        <a:solidFill>
                          <a:srgbClr val="000000"/>
                        </a:solidFill>
                        <a:effectLst/>
                        <a:latin typeface="Calibri" panose="020F0502020204030204" pitchFamily="34" charset="0"/>
                      </a:endParaRPr>
                    </a:p>
                  </a:txBody>
                  <a:tcPr marL="5029" marR="5029" marT="5029" marB="0" anchor="ctr"/>
                </a:tc>
                <a:tc rowSpan="2">
                  <a:txBody>
                    <a:bodyPr/>
                    <a:lstStyle/>
                    <a:p>
                      <a:pPr algn="ctr" fontAlgn="ctr"/>
                      <a:r>
                        <a:rPr lang="en-GB" sz="900" u="none" strike="noStrike">
                          <a:effectLst/>
                        </a:rPr>
                        <a:t> Patients/Service users, their relatives or other members of the public</a:t>
                      </a:r>
                      <a:endParaRPr lang="en-GB" sz="900" b="0" i="0" u="none" strike="noStrike">
                        <a:solidFill>
                          <a:srgbClr val="000000"/>
                        </a:solidFill>
                        <a:effectLst/>
                        <a:latin typeface="Calibri" panose="020F0502020204030204" pitchFamily="34" charset="0"/>
                      </a:endParaRPr>
                    </a:p>
                  </a:txBody>
                  <a:tcPr marL="5029" marR="5029" marT="5029" marB="0" anchor="ctr"/>
                </a:tc>
                <a:tc>
                  <a:txBody>
                    <a:bodyPr/>
                    <a:lstStyle/>
                    <a:p>
                      <a:pPr algn="l" fontAlgn="b"/>
                      <a:r>
                        <a:rPr lang="en-GB" sz="900" u="none" strike="noStrike">
                          <a:effectLst/>
                        </a:rPr>
                        <a:t>Disabled</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33.8%</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31.6%</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33.0%</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33.20%</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35.2%</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38.2%</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37.8%</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33.5%</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32.4%</a:t>
                      </a:r>
                      <a:endParaRPr lang="en-GB" sz="900" b="0" i="0" u="none" strike="noStrike">
                        <a:solidFill>
                          <a:srgbClr val="000000"/>
                        </a:solidFill>
                        <a:effectLst/>
                        <a:latin typeface="Calibri" panose="020F0502020204030204" pitchFamily="34" charset="0"/>
                      </a:endParaRPr>
                    </a:p>
                  </a:txBody>
                  <a:tcPr marL="5029" marR="5029" marT="5029" marB="0" anchor="b"/>
                </a:tc>
                <a:extLst>
                  <a:ext uri="{0D108BD9-81ED-4DB2-BD59-A6C34878D82A}">
                    <a16:rowId xmlns:a16="http://schemas.microsoft.com/office/drawing/2014/main" val="758524327"/>
                  </a:ext>
                </a:extLst>
              </a:tr>
              <a:tr h="214139">
                <a:tc vMerge="1">
                  <a:txBody>
                    <a:bodyPr/>
                    <a:lstStyle/>
                    <a:p>
                      <a:endParaRPr lang="en-GB"/>
                    </a:p>
                  </a:txBody>
                  <a:tcPr/>
                </a:tc>
                <a:tc vMerge="1">
                  <a:txBody>
                    <a:bodyPr/>
                    <a:lstStyle/>
                    <a:p>
                      <a:endParaRPr lang="en-GB"/>
                    </a:p>
                  </a:txBody>
                  <a:tcPr/>
                </a:tc>
                <a:tc>
                  <a:txBody>
                    <a:bodyPr/>
                    <a:lstStyle/>
                    <a:p>
                      <a:pPr algn="l" fontAlgn="b"/>
                      <a:r>
                        <a:rPr lang="en-GB" sz="900" u="none" strike="noStrike">
                          <a:effectLst/>
                        </a:rPr>
                        <a:t>Non-Disabled</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26.8%</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25.2%</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25.7%</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26%</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24.2%</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24.9%</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26.2%</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27.3%</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23.2%</a:t>
                      </a:r>
                      <a:endParaRPr lang="en-GB" sz="900" b="0" i="0" u="none" strike="noStrike">
                        <a:solidFill>
                          <a:srgbClr val="000000"/>
                        </a:solidFill>
                        <a:effectLst/>
                        <a:latin typeface="Calibri" panose="020F0502020204030204" pitchFamily="34" charset="0"/>
                      </a:endParaRPr>
                    </a:p>
                  </a:txBody>
                  <a:tcPr marL="5029" marR="5029" marT="5029" marB="0" anchor="b"/>
                </a:tc>
                <a:extLst>
                  <a:ext uri="{0D108BD9-81ED-4DB2-BD59-A6C34878D82A}">
                    <a16:rowId xmlns:a16="http://schemas.microsoft.com/office/drawing/2014/main" val="3515965030"/>
                  </a:ext>
                </a:extLst>
              </a:tr>
              <a:tr h="214139">
                <a:tc rowSpan="2">
                  <a:txBody>
                    <a:bodyPr/>
                    <a:lstStyle/>
                    <a:p>
                      <a:pPr algn="r" fontAlgn="ctr"/>
                      <a:r>
                        <a:rPr lang="en-GB" sz="900" u="none" strike="noStrike">
                          <a:effectLst/>
                        </a:rPr>
                        <a:t>4</a:t>
                      </a:r>
                      <a:endParaRPr lang="en-GB" sz="900" b="1" i="0" u="none" strike="noStrike">
                        <a:solidFill>
                          <a:srgbClr val="000000"/>
                        </a:solidFill>
                        <a:effectLst/>
                        <a:latin typeface="Calibri" panose="020F0502020204030204" pitchFamily="34" charset="0"/>
                      </a:endParaRPr>
                    </a:p>
                  </a:txBody>
                  <a:tcPr marL="5029" marR="5029" marT="5029" marB="0" anchor="ctr"/>
                </a:tc>
                <a:tc rowSpan="2">
                  <a:txBody>
                    <a:bodyPr/>
                    <a:lstStyle/>
                    <a:p>
                      <a:pPr algn="ctr" fontAlgn="ctr"/>
                      <a:r>
                        <a:rPr lang="en-GB" sz="900" u="none" strike="noStrike" dirty="0">
                          <a:effectLst/>
                        </a:rPr>
                        <a:t>Managers</a:t>
                      </a:r>
                      <a:endParaRPr lang="en-GB" sz="900" b="0" i="0" u="none" strike="noStrike" dirty="0">
                        <a:solidFill>
                          <a:srgbClr val="000000"/>
                        </a:solidFill>
                        <a:effectLst/>
                        <a:latin typeface="Calibri" panose="020F0502020204030204" pitchFamily="34" charset="0"/>
                      </a:endParaRPr>
                    </a:p>
                  </a:txBody>
                  <a:tcPr marL="5029" marR="5029" marT="5029" marB="0" anchor="ctr"/>
                </a:tc>
                <a:tc>
                  <a:txBody>
                    <a:bodyPr/>
                    <a:lstStyle/>
                    <a:p>
                      <a:pPr algn="l" fontAlgn="b"/>
                      <a:r>
                        <a:rPr lang="en-GB" sz="900" u="none" strike="noStrike">
                          <a:effectLst/>
                        </a:rPr>
                        <a:t>Disabled</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19.8%</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18.6%</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17.0%</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16.10%</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26.1%</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28.0%</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28.3%</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21.4%</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28.1%</a:t>
                      </a:r>
                      <a:endParaRPr lang="en-GB" sz="900" b="0" i="0" u="none" strike="noStrike">
                        <a:solidFill>
                          <a:srgbClr val="000000"/>
                        </a:solidFill>
                        <a:effectLst/>
                        <a:latin typeface="Calibri" panose="020F0502020204030204" pitchFamily="34" charset="0"/>
                      </a:endParaRPr>
                    </a:p>
                  </a:txBody>
                  <a:tcPr marL="5029" marR="5029" marT="5029" marB="0" anchor="b"/>
                </a:tc>
                <a:extLst>
                  <a:ext uri="{0D108BD9-81ED-4DB2-BD59-A6C34878D82A}">
                    <a16:rowId xmlns:a16="http://schemas.microsoft.com/office/drawing/2014/main" val="214931636"/>
                  </a:ext>
                </a:extLst>
              </a:tr>
              <a:tr h="214139">
                <a:tc vMerge="1">
                  <a:txBody>
                    <a:bodyPr/>
                    <a:lstStyle/>
                    <a:p>
                      <a:endParaRPr lang="en-GB"/>
                    </a:p>
                  </a:txBody>
                  <a:tcPr/>
                </a:tc>
                <a:tc vMerge="1">
                  <a:txBody>
                    <a:bodyPr/>
                    <a:lstStyle/>
                    <a:p>
                      <a:endParaRPr lang="en-GB"/>
                    </a:p>
                  </a:txBody>
                  <a:tcPr/>
                </a:tc>
                <a:tc>
                  <a:txBody>
                    <a:bodyPr/>
                    <a:lstStyle/>
                    <a:p>
                      <a:pPr algn="l" fontAlgn="b"/>
                      <a:r>
                        <a:rPr lang="en-GB" sz="900" u="none" strike="noStrike">
                          <a:effectLst/>
                        </a:rPr>
                        <a:t>Non-Disabled</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13.0%</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10.7%</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9.6%</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9.20%</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13.8%</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15.0%</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14.7%</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13.9%</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13.5%</a:t>
                      </a:r>
                      <a:endParaRPr lang="en-GB" sz="900" b="0" i="0" u="none" strike="noStrike">
                        <a:solidFill>
                          <a:srgbClr val="000000"/>
                        </a:solidFill>
                        <a:effectLst/>
                        <a:latin typeface="Calibri" panose="020F0502020204030204" pitchFamily="34" charset="0"/>
                      </a:endParaRPr>
                    </a:p>
                  </a:txBody>
                  <a:tcPr marL="5029" marR="5029" marT="5029" marB="0" anchor="b"/>
                </a:tc>
                <a:extLst>
                  <a:ext uri="{0D108BD9-81ED-4DB2-BD59-A6C34878D82A}">
                    <a16:rowId xmlns:a16="http://schemas.microsoft.com/office/drawing/2014/main" val="235434781"/>
                  </a:ext>
                </a:extLst>
              </a:tr>
              <a:tr h="214139">
                <a:tc rowSpan="2">
                  <a:txBody>
                    <a:bodyPr/>
                    <a:lstStyle/>
                    <a:p>
                      <a:pPr algn="r" fontAlgn="ctr"/>
                      <a:r>
                        <a:rPr lang="en-GB" sz="900" u="none" strike="noStrike">
                          <a:effectLst/>
                        </a:rPr>
                        <a:t>4</a:t>
                      </a:r>
                      <a:endParaRPr lang="en-GB" sz="900" b="1" i="0" u="none" strike="noStrike">
                        <a:solidFill>
                          <a:srgbClr val="000000"/>
                        </a:solidFill>
                        <a:effectLst/>
                        <a:latin typeface="Calibri" panose="020F0502020204030204" pitchFamily="34" charset="0"/>
                      </a:endParaRPr>
                    </a:p>
                  </a:txBody>
                  <a:tcPr marL="5029" marR="5029" marT="5029" marB="0" anchor="ctr"/>
                </a:tc>
                <a:tc rowSpan="2">
                  <a:txBody>
                    <a:bodyPr/>
                    <a:lstStyle/>
                    <a:p>
                      <a:pPr algn="ctr" fontAlgn="ctr"/>
                      <a:r>
                        <a:rPr lang="en-GB" sz="900" u="none" strike="noStrike" dirty="0">
                          <a:effectLst/>
                        </a:rPr>
                        <a:t>Other colleagues</a:t>
                      </a:r>
                      <a:endParaRPr lang="en-GB" sz="900" b="0" i="0" u="none" strike="noStrike" dirty="0">
                        <a:solidFill>
                          <a:srgbClr val="000000"/>
                        </a:solidFill>
                        <a:effectLst/>
                        <a:latin typeface="Calibri" panose="020F0502020204030204" pitchFamily="34" charset="0"/>
                      </a:endParaRPr>
                    </a:p>
                  </a:txBody>
                  <a:tcPr marL="5029" marR="5029" marT="5029" marB="0" anchor="ctr"/>
                </a:tc>
                <a:tc>
                  <a:txBody>
                    <a:bodyPr/>
                    <a:lstStyle/>
                    <a:p>
                      <a:pPr algn="l" fontAlgn="b"/>
                      <a:r>
                        <a:rPr lang="en-GB" sz="900" u="none" strike="noStrike">
                          <a:effectLst/>
                        </a:rPr>
                        <a:t>Disabled</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26.8%</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25.7%</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25.0%</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24.80%</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33.6%</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33.6%</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35.8%</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30.9%</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32.9%</a:t>
                      </a:r>
                      <a:endParaRPr lang="en-GB" sz="900" b="0" i="0" u="none" strike="noStrike">
                        <a:solidFill>
                          <a:srgbClr val="000000"/>
                        </a:solidFill>
                        <a:effectLst/>
                        <a:latin typeface="Calibri" panose="020F0502020204030204" pitchFamily="34" charset="0"/>
                      </a:endParaRPr>
                    </a:p>
                  </a:txBody>
                  <a:tcPr marL="5029" marR="5029" marT="5029" marB="0" anchor="b"/>
                </a:tc>
                <a:extLst>
                  <a:ext uri="{0D108BD9-81ED-4DB2-BD59-A6C34878D82A}">
                    <a16:rowId xmlns:a16="http://schemas.microsoft.com/office/drawing/2014/main" val="834430815"/>
                  </a:ext>
                </a:extLst>
              </a:tr>
              <a:tr h="214139">
                <a:tc vMerge="1">
                  <a:txBody>
                    <a:bodyPr/>
                    <a:lstStyle/>
                    <a:p>
                      <a:endParaRPr lang="en-GB"/>
                    </a:p>
                  </a:txBody>
                  <a:tcPr/>
                </a:tc>
                <a:tc vMerge="1">
                  <a:txBody>
                    <a:bodyPr/>
                    <a:lstStyle/>
                    <a:p>
                      <a:endParaRPr lang="en-GB"/>
                    </a:p>
                  </a:txBody>
                  <a:tcPr/>
                </a:tc>
                <a:tc>
                  <a:txBody>
                    <a:bodyPr/>
                    <a:lstStyle/>
                    <a:p>
                      <a:pPr algn="l" fontAlgn="b"/>
                      <a:r>
                        <a:rPr lang="en-GB" sz="900" u="none" strike="noStrike">
                          <a:effectLst/>
                        </a:rPr>
                        <a:t>Non-Disabled</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18.1%</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16.8%</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16.4%</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16.50%</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21.6%</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20.9%</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22.6%</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22.4%</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20.8%</a:t>
                      </a:r>
                      <a:endParaRPr lang="en-GB" sz="900" b="0" i="0" u="none" strike="noStrike">
                        <a:solidFill>
                          <a:srgbClr val="000000"/>
                        </a:solidFill>
                        <a:effectLst/>
                        <a:latin typeface="Calibri" panose="020F0502020204030204" pitchFamily="34" charset="0"/>
                      </a:endParaRPr>
                    </a:p>
                  </a:txBody>
                  <a:tcPr marL="5029" marR="5029" marT="5029" marB="0" anchor="b"/>
                </a:tc>
                <a:extLst>
                  <a:ext uri="{0D108BD9-81ED-4DB2-BD59-A6C34878D82A}">
                    <a16:rowId xmlns:a16="http://schemas.microsoft.com/office/drawing/2014/main" val="873842562"/>
                  </a:ext>
                </a:extLst>
              </a:tr>
              <a:tr h="295364">
                <a:tc rowSpan="2">
                  <a:txBody>
                    <a:bodyPr/>
                    <a:lstStyle/>
                    <a:p>
                      <a:pPr algn="r" fontAlgn="ctr"/>
                      <a:r>
                        <a:rPr lang="en-GB" sz="900" u="none" strike="noStrike">
                          <a:effectLst/>
                        </a:rPr>
                        <a:t>4b</a:t>
                      </a:r>
                      <a:endParaRPr lang="en-GB" sz="900" b="1" i="0" u="none" strike="noStrike">
                        <a:solidFill>
                          <a:srgbClr val="000000"/>
                        </a:solidFill>
                        <a:effectLst/>
                        <a:latin typeface="Calibri" panose="020F0502020204030204" pitchFamily="34" charset="0"/>
                      </a:endParaRPr>
                    </a:p>
                  </a:txBody>
                  <a:tcPr marL="5029" marR="5029" marT="5029" marB="0" anchor="ctr"/>
                </a:tc>
                <a:tc rowSpan="2">
                  <a:txBody>
                    <a:bodyPr/>
                    <a:lstStyle/>
                    <a:p>
                      <a:pPr algn="l" fontAlgn="ctr"/>
                      <a:r>
                        <a:rPr lang="en-GB" sz="900" u="none" strike="noStrike" dirty="0">
                          <a:effectLst/>
                        </a:rPr>
                        <a:t>Percentage of Disabled staff compared to non-disabled staff saying that the last time they experienced harassment, bullying or abuse at work, they or a colleague reported it.</a:t>
                      </a:r>
                      <a:endParaRPr lang="en-GB" sz="900" b="0" i="0" u="none" strike="noStrike" dirty="0">
                        <a:solidFill>
                          <a:srgbClr val="000000"/>
                        </a:solidFill>
                        <a:effectLst/>
                        <a:latin typeface="Calibri" panose="020F0502020204030204" pitchFamily="34" charset="0"/>
                      </a:endParaRPr>
                    </a:p>
                  </a:txBody>
                  <a:tcPr marL="5029" marR="5029" marT="5029" marB="0" anchor="ctr"/>
                </a:tc>
                <a:tc>
                  <a:txBody>
                    <a:bodyPr/>
                    <a:lstStyle/>
                    <a:p>
                      <a:pPr algn="l" fontAlgn="b"/>
                      <a:r>
                        <a:rPr lang="en-GB" sz="900" u="none" strike="noStrike">
                          <a:effectLst/>
                        </a:rPr>
                        <a:t>Disabled</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47.8%</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49.6%</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49.9%</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51.30%</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56.7%</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55.3%</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57.9%</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53.6%</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43.3%</a:t>
                      </a:r>
                      <a:endParaRPr lang="en-GB" sz="900" b="0" i="0" u="none" strike="noStrike">
                        <a:solidFill>
                          <a:srgbClr val="000000"/>
                        </a:solidFill>
                        <a:effectLst/>
                        <a:latin typeface="Calibri" panose="020F0502020204030204" pitchFamily="34" charset="0"/>
                      </a:endParaRPr>
                    </a:p>
                  </a:txBody>
                  <a:tcPr marL="5029" marR="5029" marT="5029" marB="0" anchor="b"/>
                </a:tc>
                <a:extLst>
                  <a:ext uri="{0D108BD9-81ED-4DB2-BD59-A6C34878D82A}">
                    <a16:rowId xmlns:a16="http://schemas.microsoft.com/office/drawing/2014/main" val="3231238591"/>
                  </a:ext>
                </a:extLst>
              </a:tr>
              <a:tr h="376588">
                <a:tc vMerge="1">
                  <a:txBody>
                    <a:bodyPr/>
                    <a:lstStyle/>
                    <a:p>
                      <a:endParaRPr lang="en-GB"/>
                    </a:p>
                  </a:txBody>
                  <a:tcPr/>
                </a:tc>
                <a:tc vMerge="1">
                  <a:txBody>
                    <a:bodyPr/>
                    <a:lstStyle/>
                    <a:p>
                      <a:endParaRPr lang="en-GB"/>
                    </a:p>
                  </a:txBody>
                  <a:tcPr/>
                </a:tc>
                <a:tc>
                  <a:txBody>
                    <a:bodyPr/>
                    <a:lstStyle/>
                    <a:p>
                      <a:pPr algn="l" fontAlgn="b"/>
                      <a:r>
                        <a:rPr lang="en-GB" sz="900" u="none" strike="noStrike">
                          <a:effectLst/>
                        </a:rPr>
                        <a:t>Non-Disabled</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46.6%</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48.0%</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48.6%</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49.50%</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48.4%</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50.7%</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54.6%</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52.8%</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52.8%</a:t>
                      </a:r>
                      <a:endParaRPr lang="en-GB" sz="900" b="0" i="0" u="none" strike="noStrike">
                        <a:solidFill>
                          <a:srgbClr val="000000"/>
                        </a:solidFill>
                        <a:effectLst/>
                        <a:latin typeface="Calibri" panose="020F0502020204030204" pitchFamily="34" charset="0"/>
                      </a:endParaRPr>
                    </a:p>
                  </a:txBody>
                  <a:tcPr marL="5029" marR="5029" marT="5029" marB="0" anchor="b"/>
                </a:tc>
                <a:extLst>
                  <a:ext uri="{0D108BD9-81ED-4DB2-BD59-A6C34878D82A}">
                    <a16:rowId xmlns:a16="http://schemas.microsoft.com/office/drawing/2014/main" val="2009532272"/>
                  </a:ext>
                </a:extLst>
              </a:tr>
              <a:tr h="214139">
                <a:tc rowSpan="2">
                  <a:txBody>
                    <a:bodyPr/>
                    <a:lstStyle/>
                    <a:p>
                      <a:pPr algn="r" fontAlgn="ctr"/>
                      <a:r>
                        <a:rPr lang="en-GB" sz="900" u="none" strike="noStrike">
                          <a:effectLst/>
                        </a:rPr>
                        <a:t>5</a:t>
                      </a:r>
                      <a:endParaRPr lang="en-GB" sz="900" b="1" i="0" u="none" strike="noStrike">
                        <a:solidFill>
                          <a:srgbClr val="000000"/>
                        </a:solidFill>
                        <a:effectLst/>
                        <a:latin typeface="Calibri" panose="020F0502020204030204" pitchFamily="34" charset="0"/>
                      </a:endParaRPr>
                    </a:p>
                  </a:txBody>
                  <a:tcPr marL="5029" marR="5029" marT="5029" marB="0" anchor="ctr"/>
                </a:tc>
                <a:tc rowSpan="2">
                  <a:txBody>
                    <a:bodyPr/>
                    <a:lstStyle/>
                    <a:p>
                      <a:pPr algn="l" fontAlgn="ctr"/>
                      <a:r>
                        <a:rPr lang="en-GB" sz="900" u="none" strike="noStrike">
                          <a:effectLst/>
                        </a:rPr>
                        <a:t>Percentage of staff believing that trust provides equal opportunities for career progression or promotion</a:t>
                      </a:r>
                      <a:endParaRPr lang="en-GB" sz="900" b="0" i="0" u="none" strike="noStrike">
                        <a:solidFill>
                          <a:srgbClr val="000000"/>
                        </a:solidFill>
                        <a:effectLst/>
                        <a:latin typeface="Calibri" panose="020F0502020204030204" pitchFamily="34" charset="0"/>
                      </a:endParaRPr>
                    </a:p>
                  </a:txBody>
                  <a:tcPr marL="5029" marR="5029" marT="5029" marB="0" anchor="ctr"/>
                </a:tc>
                <a:tc>
                  <a:txBody>
                    <a:bodyPr/>
                    <a:lstStyle/>
                    <a:p>
                      <a:pPr algn="l" fontAlgn="b"/>
                      <a:r>
                        <a:rPr lang="en-GB" sz="900" u="none" strike="noStrike">
                          <a:effectLst/>
                        </a:rPr>
                        <a:t>Disabled</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51.9%</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51.5%</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51.3%</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52.10%</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40.6%</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42.8%</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40.1%</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49.7%</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36.8%</a:t>
                      </a:r>
                      <a:endParaRPr lang="en-GB" sz="900" b="0" i="0" u="none" strike="noStrike">
                        <a:solidFill>
                          <a:srgbClr val="000000"/>
                        </a:solidFill>
                        <a:effectLst/>
                        <a:latin typeface="Calibri" panose="020F0502020204030204" pitchFamily="34" charset="0"/>
                      </a:endParaRPr>
                    </a:p>
                  </a:txBody>
                  <a:tcPr marL="5029" marR="5029" marT="5029" marB="0" anchor="b"/>
                </a:tc>
                <a:extLst>
                  <a:ext uri="{0D108BD9-81ED-4DB2-BD59-A6C34878D82A}">
                    <a16:rowId xmlns:a16="http://schemas.microsoft.com/office/drawing/2014/main" val="1015796236"/>
                  </a:ext>
                </a:extLst>
              </a:tr>
              <a:tr h="214139">
                <a:tc vMerge="1">
                  <a:txBody>
                    <a:bodyPr/>
                    <a:lstStyle/>
                    <a:p>
                      <a:endParaRPr lang="en-GB"/>
                    </a:p>
                  </a:txBody>
                  <a:tcPr/>
                </a:tc>
                <a:tc vMerge="1">
                  <a:txBody>
                    <a:bodyPr/>
                    <a:lstStyle/>
                    <a:p>
                      <a:endParaRPr lang="en-GB"/>
                    </a:p>
                  </a:txBody>
                  <a:tcPr/>
                </a:tc>
                <a:tc>
                  <a:txBody>
                    <a:bodyPr/>
                    <a:lstStyle/>
                    <a:p>
                      <a:pPr algn="l" fontAlgn="b"/>
                      <a:r>
                        <a:rPr lang="en-GB" sz="900" u="none" strike="noStrike">
                          <a:effectLst/>
                        </a:rPr>
                        <a:t>Non-Disabled</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58.0%</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57.6%</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57.2%</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57.70%</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53.4%</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50.8%</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48.8%</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a:effectLst/>
                        </a:rPr>
                        <a:t>46.3%</a:t>
                      </a:r>
                      <a:endParaRPr lang="en-GB" sz="900" b="0" i="0" u="none" strike="noStrike">
                        <a:solidFill>
                          <a:srgbClr val="000000"/>
                        </a:solidFill>
                        <a:effectLst/>
                        <a:latin typeface="Calibri" panose="020F0502020204030204" pitchFamily="34" charset="0"/>
                      </a:endParaRPr>
                    </a:p>
                  </a:txBody>
                  <a:tcPr marL="5029" marR="5029" marT="5029" marB="0" anchor="b"/>
                </a:tc>
                <a:tc>
                  <a:txBody>
                    <a:bodyPr/>
                    <a:lstStyle/>
                    <a:p>
                      <a:pPr algn="r" fontAlgn="b"/>
                      <a:r>
                        <a:rPr lang="en-GB" sz="900" u="none" strike="noStrike" dirty="0">
                          <a:effectLst/>
                        </a:rPr>
                        <a:t>47.1%</a:t>
                      </a:r>
                      <a:endParaRPr lang="en-GB" sz="900" b="0" i="0" u="none" strike="noStrike" dirty="0">
                        <a:solidFill>
                          <a:srgbClr val="000000"/>
                        </a:solidFill>
                        <a:effectLst/>
                        <a:latin typeface="Calibri" panose="020F0502020204030204" pitchFamily="34" charset="0"/>
                      </a:endParaRPr>
                    </a:p>
                  </a:txBody>
                  <a:tcPr marL="5029" marR="5029" marT="5029" marB="0" anchor="b"/>
                </a:tc>
                <a:extLst>
                  <a:ext uri="{0D108BD9-81ED-4DB2-BD59-A6C34878D82A}">
                    <a16:rowId xmlns:a16="http://schemas.microsoft.com/office/drawing/2014/main" val="846987643"/>
                  </a:ext>
                </a:extLst>
              </a:tr>
            </a:tbl>
          </a:graphicData>
        </a:graphic>
      </p:graphicFrame>
    </p:spTree>
    <p:extLst>
      <p:ext uri="{BB962C8B-B14F-4D97-AF65-F5344CB8AC3E}">
        <p14:creationId xmlns:p14="http://schemas.microsoft.com/office/powerpoint/2010/main" val="1766500711"/>
      </p:ext>
    </p:extLst>
  </p:cSld>
  <p:clrMapOvr>
    <a:masterClrMapping/>
  </p:clrMapOvr>
</p:sld>
</file>

<file path=ppt/theme/theme1.xml><?xml version="1.0" encoding="utf-8"?>
<a:theme xmlns:a="http://schemas.openxmlformats.org/drawingml/2006/main" name="Moorfields Eye Hospital NHS Foundation">
  <a:themeElements>
    <a:clrScheme name="Moorfields Eye Hospital NHS Trust">
      <a:dk1>
        <a:srgbClr val="000000"/>
      </a:dk1>
      <a:lt1>
        <a:sysClr val="window" lastClr="FFFFFF"/>
      </a:lt1>
      <a:dk2>
        <a:srgbClr val="44546A"/>
      </a:dk2>
      <a:lt2>
        <a:srgbClr val="E7E6E6"/>
      </a:lt2>
      <a:accent1>
        <a:srgbClr val="005EB8"/>
      </a:accent1>
      <a:accent2>
        <a:srgbClr val="5BC2E7"/>
      </a:accent2>
      <a:accent3>
        <a:srgbClr val="DBE442"/>
      </a:accent3>
      <a:accent4>
        <a:srgbClr val="343579"/>
      </a:accent4>
      <a:accent5>
        <a:srgbClr val="5B9BD5"/>
      </a:accent5>
      <a:accent6>
        <a:srgbClr val="A699C1"/>
      </a:accent6>
      <a:hlink>
        <a:srgbClr val="000000"/>
      </a:hlink>
      <a:folHlink>
        <a:srgbClr val="000000"/>
      </a:folHlink>
    </a:clrScheme>
    <a:fontScheme name="Custom 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orfields Eye Hospital NHS Foundation" id="{26416E18-A7D3-4400-A4BF-299149DA8101}" vid="{3F92873A-4749-41F7-97F9-3375C966951D}"/>
    </a:ext>
  </a:extLst>
</a:theme>
</file>

<file path=ppt/theme/theme2.xml><?xml version="1.0" encoding="utf-8"?>
<a:theme xmlns:a="http://schemas.openxmlformats.org/drawingml/2006/main" name="1_Office Theme">
  <a:themeElements>
    <a:clrScheme name="Moorfields Eye Hospital NHS Trust">
      <a:dk1>
        <a:srgbClr val="000000"/>
      </a:dk1>
      <a:lt1>
        <a:sysClr val="window" lastClr="FFFFFF"/>
      </a:lt1>
      <a:dk2>
        <a:srgbClr val="44546A"/>
      </a:dk2>
      <a:lt2>
        <a:srgbClr val="E7E6E6"/>
      </a:lt2>
      <a:accent1>
        <a:srgbClr val="005EB8"/>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orfields Eye Hospital NHS Foundation" id="{26416E18-A7D3-4400-A4BF-299149DA8101}" vid="{FD7524D4-FF50-4927-9DF4-28DEA403196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Moorfields Eye Hospital NHS Foundation</Template>
  <TotalTime>11843</TotalTime>
  <Words>1840</Words>
  <Application>Microsoft Office PowerPoint</Application>
  <PresentationFormat>Widescreen</PresentationFormat>
  <Paragraphs>556</Paragraphs>
  <Slides>14</Slides>
  <Notes>6</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14</vt:i4>
      </vt:variant>
    </vt:vector>
  </HeadingPairs>
  <TitlesOfParts>
    <vt:vector size="18" baseType="lpstr">
      <vt:lpstr>Arial</vt:lpstr>
      <vt:lpstr>Calibri</vt:lpstr>
      <vt:lpstr>Moorfields Eye Hospital NHS Foundation</vt:lpstr>
      <vt:lpstr>1_Office Theme</vt:lpstr>
      <vt:lpstr>WRES and WDES Data 2024</vt:lpstr>
      <vt:lpstr>Content</vt:lpstr>
      <vt:lpstr>WRES Data and Insights</vt:lpstr>
      <vt:lpstr>PowerPoint Presentation</vt:lpstr>
      <vt:lpstr>Our data – WRES insights </vt:lpstr>
      <vt:lpstr>Our data - WRES insights</vt:lpstr>
      <vt:lpstr>Our data - WRES insights</vt:lpstr>
      <vt:lpstr>WDES Data and Insights</vt:lpstr>
      <vt:lpstr>PowerPoint Presentation</vt:lpstr>
      <vt:lpstr>PowerPoint Presentation</vt:lpstr>
      <vt:lpstr>Our data – WDES insights </vt:lpstr>
      <vt:lpstr>Our data WDES insights</vt:lpstr>
      <vt:lpstr>Our data - WDES insights</vt:lpstr>
      <vt:lpstr>Our data - WDES insights</vt:lpstr>
    </vt:vector>
  </TitlesOfParts>
  <Company>Moorfields Eye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slide headline appears over one to three lines</dc:title>
  <dc:creator>Windows User</dc:creator>
  <cp:lastModifiedBy>MOHAMMED, Idrees (MOORFIELDS EYE HOSPITAL NHS FOUNDATION TRUST)</cp:lastModifiedBy>
  <cp:revision>366</cp:revision>
  <dcterms:created xsi:type="dcterms:W3CDTF">2019-04-26T14:03:10Z</dcterms:created>
  <dcterms:modified xsi:type="dcterms:W3CDTF">2024-06-13T16:20:00Z</dcterms:modified>
</cp:coreProperties>
</file>