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436" r:id="rId4"/>
    <p:sldId id="418" r:id="rId5"/>
    <p:sldId id="434" r:id="rId6"/>
    <p:sldId id="435" r:id="rId7"/>
    <p:sldId id="437" r:id="rId8"/>
    <p:sldId id="425" r:id="rId9"/>
    <p:sldId id="439" r:id="rId10"/>
    <p:sldId id="420" r:id="rId11"/>
    <p:sldId id="430" r:id="rId12"/>
    <p:sldId id="431" r:id="rId13"/>
    <p:sldId id="432" r:id="rId14"/>
  </p:sldIdLst>
  <p:sldSz cx="12192000" cy="6858000"/>
  <p:notesSz cx="6742113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65576" autoAdjust="0"/>
  </p:normalViewPr>
  <p:slideViewPr>
    <p:cSldViewPr snapToGrid="0">
      <p:cViewPr varScale="1">
        <p:scale>
          <a:sx n="45" d="100"/>
          <a:sy n="45" d="100"/>
        </p:scale>
        <p:origin x="14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66686-F62A-4ECB-B6BC-A9CC1DF4B0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AE105-16A2-4913-A935-4EBDA174D4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EE02C70-1032-4F00-9DFC-B3143EFBB89F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8E588-5E7C-4206-B220-9B004E030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9092C-7AD3-492A-89E3-2BDF98541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068ECE6-92C0-4CF9-957D-664BF75E66C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04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7331C-75EF-4938-89CB-D320E4028D0F}" type="datetimeFigureOut">
              <a:rPr lang="en-GB" smtClean="0"/>
              <a:t>05/10/2021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9E17-AF34-4953-91C4-A041181D0A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4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3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67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03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16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2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52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6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0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55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9E17-AF34-4953-91C4-A041181D0AB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05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200"/>
            <a:ext cx="37814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458788"/>
            <a:ext cx="1092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036638"/>
            <a:ext cx="3979862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71214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50F4-B24D-449B-9DFB-58EABFB3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867396"/>
            <a:ext cx="4679950" cy="400110"/>
          </a:xfrm>
        </p:spPr>
        <p:txBody>
          <a:bodyPr rtlCol="0">
            <a:spAutoFit/>
          </a:bodyPr>
          <a:lstStyle>
            <a:lvl1pPr>
              <a:spcAft>
                <a:spcPts val="0"/>
              </a:spcAft>
              <a:def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5D4721-3E7F-4A2E-A6C7-B5F6F487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7CBAF-2E1D-4E66-A6C7-D816E4DD06D8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E323B5-FB86-4587-BDDE-31BC69CD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5F9198-D765-412B-848D-D4E05D2B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3ED6-5C64-4506-9689-FC9053B578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829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15E955-AF5A-42AE-8895-E0F915562342}"/>
              </a:ext>
            </a:extLst>
          </p:cNvPr>
          <p:cNvSpPr/>
          <p:nvPr/>
        </p:nvSpPr>
        <p:spPr>
          <a:xfrm>
            <a:off x="0" y="2293938"/>
            <a:ext cx="12180888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614988"/>
            <a:ext cx="30003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69000"/>
            <a:ext cx="1092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8" y="1204913"/>
            <a:ext cx="3154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14" y="2606040"/>
            <a:ext cx="8805386" cy="831827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14" y="3421539"/>
            <a:ext cx="8805386" cy="553966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23A484-39B7-4845-BAD5-A1F5EF5B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0DCCF-C614-4A2A-A737-D6CF8F54D990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217C35-BB84-4D54-BAFF-8B867F28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A2E1B6-C6A3-4DDE-9F3A-4B590907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4394F-7791-478F-A1EE-020221B282F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95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8F27-B0AD-4AC6-A27C-DAEE1505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C60C-A666-4A14-8BCD-1205DB6E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00"/>
              </a:spcAft>
              <a:defRPr/>
            </a:lvl1pPr>
            <a:lvl2pPr marL="266700" indent="-266700">
              <a:spcAft>
                <a:spcPts val="200"/>
              </a:spcAft>
              <a:defRPr/>
            </a:lvl2pPr>
            <a:lvl3pPr marL="541338" indent="-274638">
              <a:spcAft>
                <a:spcPts val="200"/>
              </a:spcAft>
              <a:defRPr/>
            </a:lvl3pPr>
            <a:lvl4pPr marL="808038" indent="-266700">
              <a:spcAft>
                <a:spcPts val="200"/>
              </a:spcAft>
              <a:defRPr/>
            </a:lvl4pPr>
            <a:lvl5pPr marL="1074738" indent="-266700"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DF6C-BE55-4C0A-919C-08176937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D3F9B-C484-4971-8776-D85814F51742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5-9233-482A-AD6F-4A5FCB63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42-31CA-488B-829E-5ECB8DAE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4DBA7-C3AE-4F45-BAF2-92E8066737A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925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200"/>
            <a:ext cx="37814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458788"/>
            <a:ext cx="1092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968375"/>
            <a:ext cx="407352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71214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50F4-B24D-449B-9DFB-58EABFB3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867396"/>
            <a:ext cx="4679950" cy="400110"/>
          </a:xfrm>
        </p:spPr>
        <p:txBody>
          <a:bodyPr rtlCol="0">
            <a:spAutoFit/>
          </a:bodyPr>
          <a:lstStyle>
            <a:lvl1pPr>
              <a:spcAft>
                <a:spcPts val="0"/>
              </a:spcAft>
              <a:def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D96676-53D3-4040-BE7C-60DB8F65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B6388-E061-45A2-9B33-44B5489601D2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6C389B-E5C4-4179-B061-AEC3EFE4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CF9B71-DB1F-4868-B72C-3E90AFE3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069B-FCF6-4EAE-9308-9298B2BA5E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15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-130175"/>
            <a:ext cx="8132763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614988"/>
            <a:ext cx="30003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69000"/>
            <a:ext cx="1092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06" y="2597173"/>
            <a:ext cx="3101340" cy="831827"/>
          </a:xfrm>
        </p:spPr>
        <p:txBody>
          <a:bodyPr rIns="0" anchor="b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5206" y="3427571"/>
            <a:ext cx="3101340" cy="553966"/>
          </a:xfrm>
        </p:spPr>
        <p:txBody>
          <a:bodyPr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28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8F27-B0AD-4AC6-A27C-DAEE1505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C60C-A666-4A14-8BCD-1205DB6E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00"/>
              </a:spcAft>
              <a:defRPr/>
            </a:lvl1pPr>
            <a:lvl2pPr marL="266700" indent="-266700">
              <a:spcAft>
                <a:spcPts val="200"/>
              </a:spcAft>
              <a:defRPr/>
            </a:lvl2pPr>
            <a:lvl3pPr marL="541338" indent="-274638">
              <a:spcAft>
                <a:spcPts val="200"/>
              </a:spcAft>
              <a:defRPr/>
            </a:lvl3pPr>
            <a:lvl4pPr marL="808038" indent="-266700">
              <a:spcAft>
                <a:spcPts val="200"/>
              </a:spcAft>
              <a:defRPr/>
            </a:lvl4pPr>
            <a:lvl5pPr marL="1074738" indent="-266700"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DF6C-BE55-4C0A-919C-08176937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68382-65F8-468D-90A1-51CB14E9F262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5-9233-482A-AD6F-4A5FCB63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42-31CA-488B-829E-5ECB8DAE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8435-DAB1-44EB-8519-6985F6FC3D7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539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95300"/>
            <a:ext cx="9353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709738"/>
            <a:ext cx="93535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DF6C-BE55-4C0A-919C-08176937F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180138"/>
            <a:ext cx="1227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307A2671-D3F0-45F2-9AE1-DE5A8C4A756E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5-9233-482A-AD6F-4A5FCB63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3025" y="6180138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42-31CA-488B-829E-5ECB8DAEC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2925" y="6180138"/>
            <a:ext cx="434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/>
            </a:lvl1pPr>
          </a:lstStyle>
          <a:p>
            <a:fld id="{804C1991-7EED-4F67-B60F-3F3823A100DF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614988"/>
            <a:ext cx="30003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69000"/>
            <a:ext cx="1092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2875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eaLnBrk="1" fontAlgn="base" hangingPunct="1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rtl="0" eaLnBrk="1" fontAlgn="base" hangingPunct="1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rtl="0" eaLnBrk="1" fontAlgn="base" hangingPunct="1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rtl="0" eaLnBrk="1" fontAlgn="base" hangingPunct="1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95300"/>
            <a:ext cx="9353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709738"/>
            <a:ext cx="93535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DF6C-BE55-4C0A-919C-08176937F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180138"/>
            <a:ext cx="1227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2B0F53F2-7EB6-4D95-B84C-8A3EE9AFCB9B}" type="datetimeFigureOut">
              <a:rPr lang="en-GB" altLang="en-US"/>
              <a:pPr/>
              <a:t>05/10/2021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5-9233-482A-AD6F-4A5FCB63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3025" y="6180138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42-31CA-488B-829E-5ECB8DAEC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2925" y="6180138"/>
            <a:ext cx="434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/>
            </a:lvl1pPr>
          </a:lstStyle>
          <a:p>
            <a:fld id="{6DF29BAA-AF25-4105-A375-BB09B54D0AAE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614988"/>
            <a:ext cx="30003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69000"/>
            <a:ext cx="1092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0"/>
            <a:ext cx="25082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1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ts val="400"/>
        </a:spcAft>
        <a:buFont typeface="Arial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fontAlgn="base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rtl="0" fontAlgn="base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rtl="0" fontAlgn="base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rtl="0" fontAlgn="base">
        <a:spcBef>
          <a:spcPct val="0"/>
        </a:spcBef>
        <a:spcAft>
          <a:spcPts val="400"/>
        </a:spcAft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ctrTitle"/>
          </p:nvPr>
        </p:nvSpPr>
        <p:spPr>
          <a:xfrm>
            <a:off x="515938" y="2791352"/>
            <a:ext cx="8863567" cy="17113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WDES and WRES</a:t>
            </a:r>
            <a:b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Action Plans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426F4-C6E4-42B0-9536-3964211C2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867400"/>
            <a:ext cx="4679950" cy="400110"/>
          </a:xfrm>
        </p:spPr>
        <p:txBody>
          <a:bodyPr/>
          <a:lstStyle/>
          <a:p>
            <a:pPr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72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Proposed Action Plan - WRES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52799"/>
              </p:ext>
            </p:extLst>
          </p:nvPr>
        </p:nvGraphicFramePr>
        <p:xfrm>
          <a:off x="342901" y="1209658"/>
          <a:ext cx="10501311" cy="3114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1194">
                  <a:extLst>
                    <a:ext uri="{9D8B030D-6E8A-4147-A177-3AD203B41FA5}">
                      <a16:colId xmlns:a16="http://schemas.microsoft.com/office/drawing/2014/main" val="2172026703"/>
                    </a:ext>
                  </a:extLst>
                </a:gridCol>
                <a:gridCol w="3155247">
                  <a:extLst>
                    <a:ext uri="{9D8B030D-6E8A-4147-A177-3AD203B41FA5}">
                      <a16:colId xmlns:a16="http://schemas.microsoft.com/office/drawing/2014/main" val="4153143955"/>
                    </a:ext>
                  </a:extLst>
                </a:gridCol>
                <a:gridCol w="2492983">
                  <a:extLst>
                    <a:ext uri="{9D8B030D-6E8A-4147-A177-3AD203B41FA5}">
                      <a16:colId xmlns:a16="http://schemas.microsoft.com/office/drawing/2014/main" val="2735964472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30888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Indicator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de-biasing recruitment toolkit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TBC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disparity of appointments between white and BME colleagues</a:t>
                      </a:r>
                      <a:endParaRPr lang="en-GB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Interrogate recruitment data to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identify any differences according to the vacancy Band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targeted intervention is required beyond what is already planned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Career Progression workshops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BME colleagues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2022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BME colleagues with application and interview techniques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2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878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Proposed Action Plan – Actions that address both WDES and WRES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293885"/>
              </p:ext>
            </p:extLst>
          </p:nvPr>
        </p:nvGraphicFramePr>
        <p:xfrm>
          <a:off x="748145" y="852483"/>
          <a:ext cx="10501311" cy="3937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3024">
                  <a:extLst>
                    <a:ext uri="{9D8B030D-6E8A-4147-A177-3AD203B41FA5}">
                      <a16:colId xmlns:a16="http://schemas.microsoft.com/office/drawing/2014/main" val="2172026703"/>
                    </a:ext>
                  </a:extLst>
                </a:gridCol>
                <a:gridCol w="2993417">
                  <a:extLst>
                    <a:ext uri="{9D8B030D-6E8A-4147-A177-3AD203B41FA5}">
                      <a16:colId xmlns:a16="http://schemas.microsoft.com/office/drawing/2014/main" val="4153143955"/>
                    </a:ext>
                  </a:extLst>
                </a:gridCol>
                <a:gridCol w="2492983">
                  <a:extLst>
                    <a:ext uri="{9D8B030D-6E8A-4147-A177-3AD203B41FA5}">
                      <a16:colId xmlns:a16="http://schemas.microsoft.com/office/drawing/2014/main" val="2735964472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30888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Indicator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WDES 3</a:t>
                      </a:r>
                    </a:p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WRES 3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capture requirements to ensure accurate reporting and regular analysis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we understand diversity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colleagues in the Disciplinary and Capability process and can take action to address any concerning trends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WDES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4a-4b</a:t>
                      </a:r>
                    </a:p>
                    <a:p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WRES 5-6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Relaunch B&amp;H pathway with supporting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infrastructure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Colleagues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understand how to access support and issues are dealt with promptly</a:t>
                      </a:r>
                      <a:endParaRPr lang="en-GB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WDES 4a-4b</a:t>
                      </a:r>
                    </a:p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WRES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5-6</a:t>
                      </a:r>
                      <a:endParaRPr lang="en-GB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Pilot Active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Bystander training and review case for investment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Colleagues have the confidence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skills to challenge inappropriate behaviours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7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878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Proposed Action Plan – Actions that address both WDES and WRES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0213"/>
              </p:ext>
            </p:extLst>
          </p:nvPr>
        </p:nvGraphicFramePr>
        <p:xfrm>
          <a:off x="748145" y="852483"/>
          <a:ext cx="10501311" cy="421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3024">
                  <a:extLst>
                    <a:ext uri="{9D8B030D-6E8A-4147-A177-3AD203B41FA5}">
                      <a16:colId xmlns:a16="http://schemas.microsoft.com/office/drawing/2014/main" val="2172026703"/>
                    </a:ext>
                  </a:extLst>
                </a:gridCol>
                <a:gridCol w="2993417">
                  <a:extLst>
                    <a:ext uri="{9D8B030D-6E8A-4147-A177-3AD203B41FA5}">
                      <a16:colId xmlns:a16="http://schemas.microsoft.com/office/drawing/2014/main" val="4153143955"/>
                    </a:ext>
                  </a:extLst>
                </a:gridCol>
                <a:gridCol w="2492983">
                  <a:extLst>
                    <a:ext uri="{9D8B030D-6E8A-4147-A177-3AD203B41FA5}">
                      <a16:colId xmlns:a16="http://schemas.microsoft.com/office/drawing/2014/main" val="2735964472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30888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Indicator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WDES 9a-9b</a:t>
                      </a:r>
                    </a:p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WRES – no direct correlation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Galvanising Staff Networks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Networks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have clear focus</a:t>
                      </a:r>
                    </a:p>
                    <a:p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Creates opportunities for employee voice</a:t>
                      </a:r>
                    </a:p>
                    <a:p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membership and support for colleagues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WDES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9a-9b</a:t>
                      </a:r>
                    </a:p>
                    <a:p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WRES – no direct 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Staff Reference group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opportunities for employee voice</a:t>
                      </a:r>
                      <a:endParaRPr lang="en-GB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WDES 9a</a:t>
                      </a:r>
                    </a:p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WRES – no direct 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Reverse mentoring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opportunities for employee voice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ctrTitle"/>
          </p:nvPr>
        </p:nvSpPr>
        <p:spPr>
          <a:xfrm>
            <a:off x="515938" y="2791352"/>
            <a:ext cx="8863567" cy="17113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WDES Data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72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data – WDES Indicator 1 (representation)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712" y="1714500"/>
            <a:ext cx="10811036" cy="387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6263" y="5857875"/>
            <a:ext cx="590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NB: Please note that National Data for 2020 has not yet been published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72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data – WDES Indicators 2-5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245" y="916107"/>
            <a:ext cx="10209600" cy="4207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6263" y="5857875"/>
            <a:ext cx="590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NB: Please note that National Data for 2020 has not yet been published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72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data – WDES Indicators 6-10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70" y="842963"/>
            <a:ext cx="10208036" cy="4562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6263" y="5857875"/>
            <a:ext cx="590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NB: Please note that National Data for 2020 has not yet been published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ctrTitle"/>
          </p:nvPr>
        </p:nvSpPr>
        <p:spPr>
          <a:xfrm>
            <a:off x="515938" y="2791352"/>
            <a:ext cx="8863567" cy="17113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WRES Data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72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data – WRES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975" y="1228727"/>
            <a:ext cx="10723340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ctrTitle"/>
          </p:nvPr>
        </p:nvSpPr>
        <p:spPr>
          <a:xfrm>
            <a:off x="515938" y="2791352"/>
            <a:ext cx="8863567" cy="17113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Plans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221673"/>
            <a:ext cx="72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Proposed Action Plan - WDES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359646"/>
              </p:ext>
            </p:extLst>
          </p:nvPr>
        </p:nvGraphicFramePr>
        <p:xfrm>
          <a:off x="342901" y="1281098"/>
          <a:ext cx="10501311" cy="3388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1194">
                  <a:extLst>
                    <a:ext uri="{9D8B030D-6E8A-4147-A177-3AD203B41FA5}">
                      <a16:colId xmlns:a16="http://schemas.microsoft.com/office/drawing/2014/main" val="2172026703"/>
                    </a:ext>
                  </a:extLst>
                </a:gridCol>
                <a:gridCol w="3155247">
                  <a:extLst>
                    <a:ext uri="{9D8B030D-6E8A-4147-A177-3AD203B41FA5}">
                      <a16:colId xmlns:a16="http://schemas.microsoft.com/office/drawing/2014/main" val="4153143955"/>
                    </a:ext>
                  </a:extLst>
                </a:gridCol>
                <a:gridCol w="2492983">
                  <a:extLst>
                    <a:ext uri="{9D8B030D-6E8A-4147-A177-3AD203B41FA5}">
                      <a16:colId xmlns:a16="http://schemas.microsoft.com/office/drawing/2014/main" val="2735964472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30888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Indicator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 a campaign to encourage declaration and improve colleague confidence in reporting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Campaign delivered by March 2022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Improved accuracy of data</a:t>
                      </a:r>
                    </a:p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representation.</a:t>
                      </a:r>
                      <a:endParaRPr lang="en-GB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Reasonable Adjustments policy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2022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Clarity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re: Trust approach and roles and responsibilities.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2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Launch Disability Passports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2022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Managers and colleagues are supported to have conversations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re: reasonable adjustments and hold a record of these.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7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rfields Eye Hospital NHS Foundation">
  <a:themeElements>
    <a:clrScheme name="Moorfields Eye Hospital NHS Trust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5EB8"/>
      </a:accent1>
      <a:accent2>
        <a:srgbClr val="5BC2E7"/>
      </a:accent2>
      <a:accent3>
        <a:srgbClr val="DBE442"/>
      </a:accent3>
      <a:accent4>
        <a:srgbClr val="343579"/>
      </a:accent4>
      <a:accent5>
        <a:srgbClr val="5B9BD5"/>
      </a:accent5>
      <a:accent6>
        <a:srgbClr val="A699C1"/>
      </a:accent6>
      <a:hlink>
        <a:srgbClr val="000000"/>
      </a:hlink>
      <a:folHlink>
        <a:srgbClr val="000000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rfields Eye Hospital NHS Foundation" id="{26416E18-A7D3-4400-A4BF-299149DA8101}" vid="{3F92873A-4749-41F7-97F9-3375C966951D}"/>
    </a:ext>
  </a:extLst>
</a:theme>
</file>

<file path=ppt/theme/theme2.xml><?xml version="1.0" encoding="utf-8"?>
<a:theme xmlns:a="http://schemas.openxmlformats.org/drawingml/2006/main" name="1_Office Theme">
  <a:themeElements>
    <a:clrScheme name="Moorfields Eye Hospital NHS Trust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5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rfields Eye Hospital NHS Foundation" id="{26416E18-A7D3-4400-A4BF-299149DA8101}" vid="{FD7524D4-FF50-4927-9DF4-28DEA40319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Moorfields Eye Hospital NHS Foundation</Template>
  <TotalTime>10916</TotalTime>
  <Words>420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Moorfields Eye Hospital NHS Foundation</vt:lpstr>
      <vt:lpstr>1_Office Theme</vt:lpstr>
      <vt:lpstr>WDES and WRES Data and Action Plans</vt:lpstr>
      <vt:lpstr>WDES Data</vt:lpstr>
      <vt:lpstr>PowerPoint Presentation</vt:lpstr>
      <vt:lpstr>PowerPoint Presentation</vt:lpstr>
      <vt:lpstr>PowerPoint Presentation</vt:lpstr>
      <vt:lpstr>WRES Data</vt:lpstr>
      <vt:lpstr>PowerPoint Presentation</vt:lpstr>
      <vt:lpstr>Actions Plans</vt:lpstr>
      <vt:lpstr>PowerPoint Presentation</vt:lpstr>
      <vt:lpstr>PowerPoint Presentation</vt:lpstr>
      <vt:lpstr>PowerPoint Presentation</vt:lpstr>
      <vt:lpstr>PowerPoint Presentation</vt:lpstr>
    </vt:vector>
  </TitlesOfParts>
  <Company>Moorfields Eye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headline appears over one to three lines</dc:title>
  <dc:creator>Windows User</dc:creator>
  <cp:lastModifiedBy>Parker, Carolyn</cp:lastModifiedBy>
  <cp:revision>342</cp:revision>
  <dcterms:created xsi:type="dcterms:W3CDTF">2019-04-26T14:03:10Z</dcterms:created>
  <dcterms:modified xsi:type="dcterms:W3CDTF">2021-10-05T12:12:36Z</dcterms:modified>
</cp:coreProperties>
</file>